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3"/>
  </p:notesMasterIdLst>
  <p:sldIdLst>
    <p:sldId id="271" r:id="rId3"/>
    <p:sldId id="256" r:id="rId4"/>
    <p:sldId id="259" r:id="rId5"/>
    <p:sldId id="357" r:id="rId6"/>
    <p:sldId id="390" r:id="rId7"/>
    <p:sldId id="381" r:id="rId8"/>
    <p:sldId id="368" r:id="rId9"/>
    <p:sldId id="391" r:id="rId10"/>
    <p:sldId id="360" r:id="rId11"/>
    <p:sldId id="392" r:id="rId12"/>
    <p:sldId id="389" r:id="rId13"/>
    <p:sldId id="393" r:id="rId14"/>
    <p:sldId id="394" r:id="rId15"/>
    <p:sldId id="341" r:id="rId16"/>
    <p:sldId id="388" r:id="rId17"/>
    <p:sldId id="387" r:id="rId18"/>
    <p:sldId id="383" r:id="rId19"/>
    <p:sldId id="370" r:id="rId20"/>
    <p:sldId id="337"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irst slide" id="{EBA04D78-D1FF-49F4-BDD6-03EE135E606E}">
          <p14:sldIdLst>
            <p14:sldId id="271"/>
            <p14:sldId id="256"/>
          </p14:sldIdLst>
        </p14:section>
        <p14:section name="List of Content" id="{531AC0BB-816B-410D-BA56-36D5099BF673}">
          <p14:sldIdLst>
            <p14:sldId id="259"/>
          </p14:sldIdLst>
        </p14:section>
        <p14:section name="Main slides" id="{BD6EF26E-A09A-41FB-8480-E6BC53006862}">
          <p14:sldIdLst>
            <p14:sldId id="357"/>
            <p14:sldId id="390"/>
            <p14:sldId id="381"/>
            <p14:sldId id="368"/>
            <p14:sldId id="391"/>
            <p14:sldId id="360"/>
            <p14:sldId id="392"/>
            <p14:sldId id="389"/>
            <p14:sldId id="393"/>
            <p14:sldId id="394"/>
            <p14:sldId id="341"/>
            <p14:sldId id="388"/>
            <p14:sldId id="387"/>
            <p14:sldId id="383"/>
            <p14:sldId id="370"/>
            <p14:sldId id="337"/>
          </p14:sldIdLst>
        </p14:section>
        <p14:section name="Bibliography" id="{4B1BE071-296A-4A26-8CA8-772A89E6818A}">
          <p14:sldIdLst>
            <p14:sldId id="27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D77"/>
    <a:srgbClr val="BDE5F9"/>
    <a:srgbClr val="A1DFFD"/>
    <a:srgbClr val="C0F5FF"/>
    <a:srgbClr val="7ED1F7"/>
    <a:srgbClr val="FFFFFF"/>
    <a:srgbClr val="8ECEFA"/>
    <a:srgbClr val="92C6E6"/>
    <a:srgbClr val="80D2F7"/>
    <a:srgbClr val="3C96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E53729-C879-E5E1-E431-C4125137FCCE}" v="3711" dt="2025-12-22T22:49:49.8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52B7C8-164C-4140-932B-122F288D33CD}" type="datetimeFigureOut">
              <a:rPr lang="en-GB" smtClean="0"/>
              <a:pPr/>
              <a:t>22/12/2025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23327E-A3FE-4279-B080-AD6DAF9EDC39}" type="slidenum">
              <a:rPr lang="en-GB" smtClean="0"/>
              <a:pPr/>
              <a:t>‹#›</a:t>
            </a:fld>
            <a:endParaRPr lang="en-GB"/>
          </a:p>
        </p:txBody>
      </p:sp>
    </p:spTree>
    <p:extLst>
      <p:ext uri="{BB962C8B-B14F-4D97-AF65-F5344CB8AC3E}">
        <p14:creationId xmlns:p14="http://schemas.microsoft.com/office/powerpoint/2010/main" val="3775679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A23327E-A3FE-4279-B080-AD6DAF9EDC39}" type="slidenum">
              <a:rPr lang="en-GB" smtClean="0"/>
              <a:pPr/>
              <a:t>2</a:t>
            </a:fld>
            <a:endParaRPr lang="en-GB"/>
          </a:p>
        </p:txBody>
      </p:sp>
    </p:spTree>
    <p:extLst>
      <p:ext uri="{BB962C8B-B14F-4D97-AF65-F5344CB8AC3E}">
        <p14:creationId xmlns:p14="http://schemas.microsoft.com/office/powerpoint/2010/main" val="3115524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9CFF2-C4A0-C88B-1E9C-7E885138560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E0F93A8F-E2E3-B4BD-3B84-D178AF0ED9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10D5BFD4-B46B-34FE-9A8B-9033E96DC691}"/>
              </a:ext>
            </a:extLst>
          </p:cNvPr>
          <p:cNvSpPr>
            <a:spLocks noGrp="1"/>
          </p:cNvSpPr>
          <p:nvPr>
            <p:ph type="dt" sz="half" idx="10"/>
          </p:nvPr>
        </p:nvSpPr>
        <p:spPr/>
        <p:txBody>
          <a:bodyPr/>
          <a:lstStyle/>
          <a:p>
            <a:fld id="{B7740036-D7DD-42C8-B5AA-1A1F3B29326C}" type="datetime1">
              <a:rPr lang="en-GB" smtClean="0"/>
              <a:pPr/>
              <a:t>22/12/2025</a:t>
            </a:fld>
            <a:endParaRPr lang="en-GB"/>
          </a:p>
        </p:txBody>
      </p:sp>
      <p:sp>
        <p:nvSpPr>
          <p:cNvPr id="6" name="Slide Number Placeholder 5">
            <a:extLst>
              <a:ext uri="{FF2B5EF4-FFF2-40B4-BE49-F238E27FC236}">
                <a16:creationId xmlns:a16="http://schemas.microsoft.com/office/drawing/2014/main" id="{93F83137-53E8-FAAE-F427-32424D867174}"/>
              </a:ext>
            </a:extLst>
          </p:cNvPr>
          <p:cNvSpPr>
            <a:spLocks noGrp="1"/>
          </p:cNvSpPr>
          <p:nvPr>
            <p:ph type="sldNum" sz="quarter" idx="12"/>
          </p:nvPr>
        </p:nvSpPr>
        <p:spPr>
          <a:xfrm>
            <a:off x="5873579" y="6356350"/>
            <a:ext cx="403654" cy="365125"/>
          </a:xfrm>
        </p:spPr>
        <p:txBody>
          <a:bodyPr/>
          <a:lstStyle>
            <a:lvl1pPr>
              <a:defRPr sz="1600"/>
            </a:lvl1pPr>
          </a:lstStyle>
          <a:p>
            <a:fld id="{013F6232-4F06-48BA-8F69-BF531F607829}" type="slidenum">
              <a:rPr lang="en-GB" smtClean="0"/>
              <a:pPr/>
              <a:t>‹#›</a:t>
            </a:fld>
            <a:endParaRPr lang="en-GB"/>
          </a:p>
        </p:txBody>
      </p:sp>
    </p:spTree>
    <p:extLst>
      <p:ext uri="{BB962C8B-B14F-4D97-AF65-F5344CB8AC3E}">
        <p14:creationId xmlns:p14="http://schemas.microsoft.com/office/powerpoint/2010/main" val="42203395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44B09-72C5-4D15-0E4C-46764EB8C8D5}"/>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1B470E9-1D3C-D5B3-7A54-66BD9009970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53516D05-728D-ACC9-D7EA-DC9D733002C0}"/>
              </a:ext>
            </a:extLst>
          </p:cNvPr>
          <p:cNvSpPr>
            <a:spLocks noGrp="1"/>
          </p:cNvSpPr>
          <p:nvPr>
            <p:ph type="dt" sz="half" idx="10"/>
          </p:nvPr>
        </p:nvSpPr>
        <p:spPr/>
        <p:txBody>
          <a:bodyPr/>
          <a:lstStyle/>
          <a:p>
            <a:fld id="{58EB233B-7A79-4043-88EA-ECED45D3F6EF}" type="datetime1">
              <a:rPr lang="en-GB" smtClean="0"/>
              <a:pPr/>
              <a:t>22/12/2025</a:t>
            </a:fld>
            <a:endParaRPr lang="en-GB"/>
          </a:p>
        </p:txBody>
      </p:sp>
      <p:sp>
        <p:nvSpPr>
          <p:cNvPr id="5" name="Footer Placeholder 4">
            <a:extLst>
              <a:ext uri="{FF2B5EF4-FFF2-40B4-BE49-F238E27FC236}">
                <a16:creationId xmlns:a16="http://schemas.microsoft.com/office/drawing/2014/main" id="{EE74FC10-CEAF-B332-2960-AABF9CE254E0}"/>
              </a:ext>
            </a:extLst>
          </p:cNvPr>
          <p:cNvSpPr>
            <a:spLocks noGrp="1"/>
          </p:cNvSpPr>
          <p:nvPr>
            <p:ph type="ftr" sz="quarter" idx="11"/>
          </p:nvPr>
        </p:nvSpPr>
        <p:spPr/>
        <p:txBody>
          <a:bodyPr/>
          <a:lstStyle/>
          <a:p>
            <a:r>
              <a:rPr lang="en-GB"/>
              <a:t>Kick-Off Optimus Syria</a:t>
            </a:r>
          </a:p>
        </p:txBody>
      </p:sp>
      <p:sp>
        <p:nvSpPr>
          <p:cNvPr id="6" name="Slide Number Placeholder 5">
            <a:extLst>
              <a:ext uri="{FF2B5EF4-FFF2-40B4-BE49-F238E27FC236}">
                <a16:creationId xmlns:a16="http://schemas.microsoft.com/office/drawing/2014/main" id="{7E6ED6E7-B58D-A523-935C-4B108C943DAE}"/>
              </a:ext>
            </a:extLst>
          </p:cNvPr>
          <p:cNvSpPr>
            <a:spLocks noGrp="1"/>
          </p:cNvSpPr>
          <p:nvPr>
            <p:ph type="sldNum" sz="quarter" idx="12"/>
          </p:nvPr>
        </p:nvSpPr>
        <p:spPr/>
        <p:txBody>
          <a:bodyPr/>
          <a:lstStyle/>
          <a:p>
            <a:fld id="{013F6232-4F06-48BA-8F69-BF531F607829}" type="slidenum">
              <a:rPr lang="en-GB" smtClean="0"/>
              <a:pPr/>
              <a:t>‹#›</a:t>
            </a:fld>
            <a:endParaRPr lang="en-GB"/>
          </a:p>
        </p:txBody>
      </p:sp>
    </p:spTree>
    <p:extLst>
      <p:ext uri="{BB962C8B-B14F-4D97-AF65-F5344CB8AC3E}">
        <p14:creationId xmlns:p14="http://schemas.microsoft.com/office/powerpoint/2010/main" val="2868758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68A110-A33F-744D-89CB-FFCF49E08A8C}"/>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BDB6FACB-31E5-361F-D71D-18FCBA5503E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4A399A6-3C5A-016E-2F7E-AE842F8D7BA5}"/>
              </a:ext>
            </a:extLst>
          </p:cNvPr>
          <p:cNvSpPr>
            <a:spLocks noGrp="1"/>
          </p:cNvSpPr>
          <p:nvPr>
            <p:ph type="dt" sz="half" idx="10"/>
          </p:nvPr>
        </p:nvSpPr>
        <p:spPr/>
        <p:txBody>
          <a:bodyPr/>
          <a:lstStyle/>
          <a:p>
            <a:fld id="{AEF05656-A676-4972-ADDE-468CB1EDD68C}" type="datetime1">
              <a:rPr lang="en-GB" smtClean="0"/>
              <a:pPr/>
              <a:t>22/12/2025</a:t>
            </a:fld>
            <a:endParaRPr lang="en-GB"/>
          </a:p>
        </p:txBody>
      </p:sp>
      <p:sp>
        <p:nvSpPr>
          <p:cNvPr id="5" name="Footer Placeholder 4">
            <a:extLst>
              <a:ext uri="{FF2B5EF4-FFF2-40B4-BE49-F238E27FC236}">
                <a16:creationId xmlns:a16="http://schemas.microsoft.com/office/drawing/2014/main" id="{016242F9-DB70-E4F8-D075-6A905187516A}"/>
              </a:ext>
            </a:extLst>
          </p:cNvPr>
          <p:cNvSpPr>
            <a:spLocks noGrp="1"/>
          </p:cNvSpPr>
          <p:nvPr>
            <p:ph type="ftr" sz="quarter" idx="11"/>
          </p:nvPr>
        </p:nvSpPr>
        <p:spPr/>
        <p:txBody>
          <a:bodyPr/>
          <a:lstStyle/>
          <a:p>
            <a:r>
              <a:rPr lang="en-GB"/>
              <a:t>Kick-Off Optimus Syria</a:t>
            </a:r>
          </a:p>
        </p:txBody>
      </p:sp>
      <p:sp>
        <p:nvSpPr>
          <p:cNvPr id="6" name="Slide Number Placeholder 5">
            <a:extLst>
              <a:ext uri="{FF2B5EF4-FFF2-40B4-BE49-F238E27FC236}">
                <a16:creationId xmlns:a16="http://schemas.microsoft.com/office/drawing/2014/main" id="{81EFAB33-4759-572E-2291-D19531D81F22}"/>
              </a:ext>
            </a:extLst>
          </p:cNvPr>
          <p:cNvSpPr>
            <a:spLocks noGrp="1"/>
          </p:cNvSpPr>
          <p:nvPr>
            <p:ph type="sldNum" sz="quarter" idx="12"/>
          </p:nvPr>
        </p:nvSpPr>
        <p:spPr/>
        <p:txBody>
          <a:bodyPr/>
          <a:lstStyle/>
          <a:p>
            <a:fld id="{013F6232-4F06-48BA-8F69-BF531F607829}" type="slidenum">
              <a:rPr lang="en-GB" smtClean="0"/>
              <a:pPr/>
              <a:t>‹#›</a:t>
            </a:fld>
            <a:endParaRPr lang="en-GB"/>
          </a:p>
        </p:txBody>
      </p:sp>
    </p:spTree>
    <p:extLst>
      <p:ext uri="{BB962C8B-B14F-4D97-AF65-F5344CB8AC3E}">
        <p14:creationId xmlns:p14="http://schemas.microsoft.com/office/powerpoint/2010/main" val="13914601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 slide 1">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7E6E28C-7B17-1432-D698-5D8867EE337B}"/>
              </a:ext>
            </a:extLst>
          </p:cNvPr>
          <p:cNvSpPr txBox="1">
            <a:spLocks/>
          </p:cNvSpPr>
          <p:nvPr userDrawn="1"/>
        </p:nvSpPr>
        <p:spPr>
          <a:xfrm>
            <a:off x="1412841" y="2281143"/>
            <a:ext cx="9144000" cy="912598"/>
          </a:xfrm>
          <a:prstGeom prst="rect">
            <a:avLst/>
          </a:prstGeom>
        </p:spPr>
        <p:txBody>
          <a:bodyPr vert="horz" lIns="91440" tIns="45720" rIns="91440" bIns="45720" rtlCol="0" anchor="b">
            <a:noAutofit/>
            <a:scene3d>
              <a:camera prst="orthographicFront"/>
              <a:lightRig rig="harsh" dir="t"/>
            </a:scene3d>
            <a:sp3d extrusionH="57150" prstMaterial="matte">
              <a:bevelT w="63500" h="12700" prst="angle"/>
              <a:contourClr>
                <a:schemeClr val="bg1">
                  <a:lumMod val="65000"/>
                </a:schemeClr>
              </a:contourClr>
            </a:sp3d>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it-IT" sz="6600" b="1" i="0" u="none" strike="noStrike" kern="1200" cap="none" spc="0" normalizeH="0" baseline="0" noProof="0" err="1">
                <a:ln/>
                <a:solidFill>
                  <a:srgbClr val="156082"/>
                </a:solidFill>
                <a:effectLst/>
                <a:uLnTx/>
                <a:uFillTx/>
                <a:latin typeface="Times New Roman" panose="02020603050405020304" pitchFamily="18" charset="0"/>
                <a:ea typeface="+mj-ea"/>
                <a:cs typeface="Times New Roman" panose="02020603050405020304" pitchFamily="18" charset="0"/>
              </a:rPr>
              <a:t>Optimus</a:t>
            </a:r>
            <a:r>
              <a:rPr kumimoji="0" lang="it-IT" sz="6600" b="1" i="0" u="none" strike="noStrike" kern="1200" cap="none" spc="0" normalizeH="0" baseline="0" noProof="0">
                <a:ln/>
                <a:solidFill>
                  <a:srgbClr val="156082"/>
                </a:solidFill>
                <a:effectLst/>
                <a:uLnTx/>
                <a:uFillTx/>
                <a:latin typeface="Times New Roman" panose="02020603050405020304" pitchFamily="18" charset="0"/>
                <a:ea typeface="+mj-ea"/>
                <a:cs typeface="Times New Roman" panose="02020603050405020304" pitchFamily="18" charset="0"/>
              </a:rPr>
              <a:t> Syria</a:t>
            </a:r>
            <a:endParaRPr kumimoji="0" lang="en-GB" sz="6600" b="1" i="0" u="none" strike="noStrike" kern="1200" cap="none" spc="0" normalizeH="0" baseline="0" noProof="0">
              <a:ln/>
              <a:solidFill>
                <a:srgbClr val="156082"/>
              </a:solidFill>
              <a:effectLst/>
              <a:uLnTx/>
              <a:uFillTx/>
              <a:latin typeface="Times New Roman" panose="02020603050405020304" pitchFamily="18" charset="0"/>
              <a:ea typeface="+mj-ea"/>
              <a:cs typeface="Times New Roman" panose="02020603050405020304" pitchFamily="18" charset="0"/>
            </a:endParaRPr>
          </a:p>
        </p:txBody>
      </p:sp>
      <p:pic>
        <p:nvPicPr>
          <p:cNvPr id="9" name="Picture 8" descr="Hochschule Flensburg (Fachhochschule) – Wikipedia">
            <a:extLst>
              <a:ext uri="{FF2B5EF4-FFF2-40B4-BE49-F238E27FC236}">
                <a16:creationId xmlns:a16="http://schemas.microsoft.com/office/drawing/2014/main" id="{A98E8D30-71DB-C779-1E77-2B8D1F32463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3577870" y="80932"/>
            <a:ext cx="2518129" cy="1672124"/>
          </a:xfrm>
          <a:custGeom>
            <a:avLst/>
            <a:gdLst/>
            <a:ahLst/>
            <a:cxnLst/>
            <a:rect l="l" t="t" r="r" b="b"/>
            <a:pathLst>
              <a:path w="2028107" h="1916009">
                <a:moveTo>
                  <a:pt x="35370" y="0"/>
                </a:moveTo>
                <a:lnTo>
                  <a:pt x="1992737" y="0"/>
                </a:lnTo>
                <a:cubicBezTo>
                  <a:pt x="2012271" y="0"/>
                  <a:pt x="2028107" y="15836"/>
                  <a:pt x="2028107" y="35370"/>
                </a:cubicBezTo>
                <a:lnTo>
                  <a:pt x="2028107" y="1880639"/>
                </a:lnTo>
                <a:cubicBezTo>
                  <a:pt x="2028107" y="1900173"/>
                  <a:pt x="2012271" y="1916009"/>
                  <a:pt x="1992737" y="1916009"/>
                </a:cubicBezTo>
                <a:lnTo>
                  <a:pt x="35370" y="1916009"/>
                </a:lnTo>
                <a:cubicBezTo>
                  <a:pt x="15836" y="1916009"/>
                  <a:pt x="0" y="1900173"/>
                  <a:pt x="0" y="1880639"/>
                </a:cubicBezTo>
                <a:lnTo>
                  <a:pt x="0" y="35370"/>
                </a:lnTo>
                <a:cubicBezTo>
                  <a:pt x="0" y="15836"/>
                  <a:pt x="15836" y="0"/>
                  <a:pt x="35370" y="0"/>
                </a:cubicBezTo>
                <a:close/>
              </a:path>
            </a:pathLst>
          </a:custGeom>
          <a:noFill/>
          <a:extLst>
            <a:ext uri="{909E8E84-426E-40DD-AFC4-6F175D3DCCD1}">
              <a14:hiddenFill xmlns:a14="http://schemas.microsoft.com/office/drawing/2010/main">
                <a:solidFill>
                  <a:srgbClr val="FFFFFF"/>
                </a:solidFill>
              </a14:hiddenFill>
            </a:ext>
          </a:extLst>
        </p:spPr>
      </p:pic>
      <p:pic>
        <p:nvPicPr>
          <p:cNvPr id="10" name="Picture 14" descr="A black background with blue text&#10;&#10;AI-generated content may be incorrect.">
            <a:extLst>
              <a:ext uri="{FF2B5EF4-FFF2-40B4-BE49-F238E27FC236}">
                <a16:creationId xmlns:a16="http://schemas.microsoft.com/office/drawing/2014/main" id="{7FC9E882-BB5D-1CC3-9AD4-1ADE555B8393}"/>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6095999" y="330186"/>
            <a:ext cx="3586922" cy="1040207"/>
          </a:xfrm>
          <a:custGeom>
            <a:avLst/>
            <a:gdLst/>
            <a:ahLst/>
            <a:cxnLst/>
            <a:rect l="l" t="t" r="r" b="b"/>
            <a:pathLst>
              <a:path w="2028107" h="1916009">
                <a:moveTo>
                  <a:pt x="35370" y="0"/>
                </a:moveTo>
                <a:lnTo>
                  <a:pt x="1992737" y="0"/>
                </a:lnTo>
                <a:cubicBezTo>
                  <a:pt x="2012271" y="0"/>
                  <a:pt x="2028107" y="15836"/>
                  <a:pt x="2028107" y="35370"/>
                </a:cubicBezTo>
                <a:lnTo>
                  <a:pt x="2028107" y="1880639"/>
                </a:lnTo>
                <a:cubicBezTo>
                  <a:pt x="2028107" y="1900173"/>
                  <a:pt x="2012271" y="1916009"/>
                  <a:pt x="1992737" y="1916009"/>
                </a:cubicBezTo>
                <a:lnTo>
                  <a:pt x="35370" y="1916009"/>
                </a:lnTo>
                <a:cubicBezTo>
                  <a:pt x="15836" y="1916009"/>
                  <a:pt x="0" y="1900173"/>
                  <a:pt x="0" y="1880639"/>
                </a:cubicBezTo>
                <a:lnTo>
                  <a:pt x="0" y="35370"/>
                </a:lnTo>
                <a:cubicBezTo>
                  <a:pt x="0" y="15836"/>
                  <a:pt x="15836" y="0"/>
                  <a:pt x="35370" y="0"/>
                </a:cubicBezTo>
                <a:close/>
              </a:path>
            </a:pathLst>
          </a:custGeom>
          <a:noFill/>
          <a:extLst>
            <a:ext uri="{909E8E84-426E-40DD-AFC4-6F175D3DCCD1}">
              <a14:hiddenFill xmlns:a14="http://schemas.microsoft.com/office/drawing/2010/main">
                <a:solidFill>
                  <a:srgbClr val="FFFFFF"/>
                </a:solidFill>
              </a14:hiddenFill>
            </a:ext>
          </a:extLst>
        </p:spPr>
      </p:pic>
      <p:pic>
        <p:nvPicPr>
          <p:cNvPr id="11" name="Grafik 10">
            <a:extLst>
              <a:ext uri="{FF2B5EF4-FFF2-40B4-BE49-F238E27FC236}">
                <a16:creationId xmlns:a16="http://schemas.microsoft.com/office/drawing/2014/main" id="{3EFF5A11-92DF-BC35-55CA-EECA202C55B3}"/>
              </a:ext>
            </a:extLst>
          </p:cNvPr>
          <p:cNvPicPr>
            <a:picLocks noChangeAspect="1"/>
          </p:cNvPicPr>
          <p:nvPr userDrawn="1"/>
        </p:nvPicPr>
        <p:blipFill>
          <a:blip r:embed="rId5"/>
          <a:srcRect l="4671"/>
          <a:stretch/>
        </p:blipFill>
        <p:spPr>
          <a:xfrm>
            <a:off x="135741" y="211147"/>
            <a:ext cx="3179298" cy="1541909"/>
          </a:xfrm>
          <a:prstGeom prst="rect">
            <a:avLst/>
          </a:prstGeom>
          <a:ln>
            <a:noFill/>
          </a:ln>
          <a:effectLst>
            <a:softEdge rad="112500"/>
          </a:effectLst>
        </p:spPr>
      </p:pic>
      <p:pic>
        <p:nvPicPr>
          <p:cNvPr id="12" name="Picture 6">
            <a:extLst>
              <a:ext uri="{FF2B5EF4-FFF2-40B4-BE49-F238E27FC236}">
                <a16:creationId xmlns:a16="http://schemas.microsoft.com/office/drawing/2014/main" id="{D0057AC6-E958-18E0-BF43-7A806C66C90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642029" y="191498"/>
            <a:ext cx="2355285" cy="2150053"/>
          </a:xfrm>
          <a:prstGeom prst="rect">
            <a:avLst/>
          </a:prstGeom>
          <a:ln>
            <a:noFill/>
          </a:ln>
          <a:effectLst>
            <a:softEdge rad="112500"/>
          </a:effectLst>
        </p:spPr>
      </p:pic>
      <p:sp>
        <p:nvSpPr>
          <p:cNvPr id="18" name="Free-form: Shape 13">
            <a:extLst>
              <a:ext uri="{FF2B5EF4-FFF2-40B4-BE49-F238E27FC236}">
                <a16:creationId xmlns:a16="http://schemas.microsoft.com/office/drawing/2014/main" id="{233C0D9D-B26B-1DCE-8493-626ABDD067F7}"/>
              </a:ext>
            </a:extLst>
          </p:cNvPr>
          <p:cNvSpPr/>
          <p:nvPr userDrawn="1"/>
        </p:nvSpPr>
        <p:spPr>
          <a:xfrm>
            <a:off x="-7749" y="5526425"/>
            <a:ext cx="12218376" cy="72825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rgbClr val="0F9ED5">
                  <a:lumMod val="40000"/>
                  <a:lumOff val="60000"/>
                </a:srgbClr>
              </a:gs>
              <a:gs pos="100000">
                <a:sysClr val="window" lastClr="FFFFFF"/>
              </a:gs>
            </a:gsLst>
            <a:lin ang="5400000" scaled="1"/>
          </a:gradFill>
          <a:ln w="19050" cap="flat" cmpd="sng" algn="ctr">
            <a:solidFill>
              <a:sysClr val="window" lastClr="FFFFFF"/>
            </a:solidFill>
            <a:prstDash val="solid"/>
            <a:miter lim="800000"/>
          </a:ln>
          <a:effectLst>
            <a:glow>
              <a:srgbClr val="FFFF00"/>
            </a:glow>
            <a:outerShdw algn="ctr" rotWithShape="0">
              <a:sysClr val="windowText" lastClr="000000"/>
            </a:outerShdw>
          </a:effectLst>
          <a:scene3d>
            <a:camera prst="orthographicFront"/>
            <a:lightRig rig="threePt" dir="t"/>
          </a:scene3d>
          <a:sp3d>
            <a:bevelT w="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9" name="Free-form: Shape 13">
            <a:extLst>
              <a:ext uri="{FF2B5EF4-FFF2-40B4-BE49-F238E27FC236}">
                <a16:creationId xmlns:a16="http://schemas.microsoft.com/office/drawing/2014/main" id="{95CC7C89-8F0E-07BF-6D89-44A0358FDFC8}"/>
              </a:ext>
            </a:extLst>
          </p:cNvPr>
          <p:cNvSpPr/>
          <p:nvPr userDrawn="1"/>
        </p:nvSpPr>
        <p:spPr>
          <a:xfrm>
            <a:off x="0" y="5838824"/>
            <a:ext cx="12192000" cy="675673"/>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rgbClr val="156082">
                  <a:lumMod val="5000"/>
                  <a:lumOff val="95000"/>
                </a:srgbClr>
              </a:gs>
              <a:gs pos="74000">
                <a:srgbClr val="156082">
                  <a:lumMod val="45000"/>
                  <a:lumOff val="55000"/>
                </a:srgbClr>
              </a:gs>
              <a:gs pos="83000">
                <a:srgbClr val="156082">
                  <a:lumMod val="45000"/>
                  <a:lumOff val="55000"/>
                </a:srgbClr>
              </a:gs>
              <a:gs pos="100000">
                <a:srgbClr val="156082">
                  <a:lumMod val="30000"/>
                  <a:lumOff val="70000"/>
                </a:srgbClr>
              </a:gs>
            </a:gsLst>
            <a:lin ang="5400000" scaled="1"/>
          </a:gradFill>
          <a:ln w="19050" cap="flat" cmpd="sng" algn="ctr">
            <a:noFill/>
            <a:prstDash val="solid"/>
            <a:miter lim="800000"/>
          </a:ln>
          <a:effectLst>
            <a:glow>
              <a:srgbClr val="FFFF00"/>
            </a:glow>
            <a:outerShdw algn="ctr" rotWithShape="0">
              <a:sysClr val="windowText" lastClr="000000"/>
            </a:outerShdw>
          </a:effectLst>
          <a:scene3d>
            <a:camera prst="orthographicFront"/>
            <a:lightRig rig="threePt" dir="t"/>
          </a:scene3d>
          <a:sp3d>
            <a:bevelT w="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0" name="Free-form: Shape 13">
            <a:extLst>
              <a:ext uri="{FF2B5EF4-FFF2-40B4-BE49-F238E27FC236}">
                <a16:creationId xmlns:a16="http://schemas.microsoft.com/office/drawing/2014/main" id="{4FB94905-8FF2-701D-A980-9368DF7EB04F}"/>
              </a:ext>
            </a:extLst>
          </p:cNvPr>
          <p:cNvSpPr/>
          <p:nvPr userDrawn="1"/>
        </p:nvSpPr>
        <p:spPr>
          <a:xfrm>
            <a:off x="-7346" y="5928072"/>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rgbClr val="0F9ED5">
                  <a:lumMod val="20000"/>
                  <a:lumOff val="80000"/>
                </a:srgbClr>
              </a:gs>
              <a:gs pos="50000">
                <a:sysClr val="window" lastClr="FFFFFF"/>
              </a:gs>
              <a:gs pos="100000">
                <a:srgbClr val="0F9ED5">
                  <a:lumMod val="20000"/>
                  <a:lumOff val="80000"/>
                </a:srgbClr>
              </a:gs>
            </a:gsLst>
            <a:lin ang="0" scaled="1"/>
            <a:tileRect/>
          </a:gradFill>
          <a:ln w="15875" cap="flat" cmpd="sng" algn="ctr">
            <a:solidFill>
              <a:srgbClr val="156082">
                <a:alpha val="0"/>
              </a:srgbClr>
            </a:solidFill>
            <a:prstDash val="solid"/>
            <a:miter lim="800000"/>
          </a:ln>
          <a:effectLst>
            <a:glow>
              <a:srgbClr val="FFFF00"/>
            </a:glow>
            <a:outerShdw algn="ctr" rotWithShape="0">
              <a:sysClr val="windowText" lastClr="000000"/>
            </a:outerShdw>
          </a:effectLst>
          <a:scene3d>
            <a:camera prst="orthographicFront"/>
            <a:lightRig rig="threePt" dir="t"/>
          </a:scene3d>
          <a:sp3d>
            <a:bevelT w="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5" name="Rechteck 14">
            <a:extLst>
              <a:ext uri="{FF2B5EF4-FFF2-40B4-BE49-F238E27FC236}">
                <a16:creationId xmlns:a16="http://schemas.microsoft.com/office/drawing/2014/main" id="{64AB9256-03E9-9046-0C0F-540CE5905E92}"/>
              </a:ext>
            </a:extLst>
          </p:cNvPr>
          <p:cNvSpPr/>
          <p:nvPr userDrawn="1"/>
        </p:nvSpPr>
        <p:spPr>
          <a:xfrm>
            <a:off x="-4172" y="6542492"/>
            <a:ext cx="12207494" cy="365126"/>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 name="Picture 18" descr="A white windmill with clouds in the background&#10;&#10;AI-generated content may be incorrect.">
            <a:extLst>
              <a:ext uri="{FF2B5EF4-FFF2-40B4-BE49-F238E27FC236}">
                <a16:creationId xmlns:a16="http://schemas.microsoft.com/office/drawing/2014/main" id="{9BDED722-8EE5-8B7F-02CA-CF3939A785C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679950" y="5430021"/>
            <a:ext cx="1753782" cy="1313633"/>
          </a:xfrm>
          <a:prstGeom prst="rect">
            <a:avLst/>
          </a:prstGeom>
        </p:spPr>
      </p:pic>
    </p:spTree>
    <p:extLst>
      <p:ext uri="{BB962C8B-B14F-4D97-AF65-F5344CB8AC3E}">
        <p14:creationId xmlns:p14="http://schemas.microsoft.com/office/powerpoint/2010/main" val="3323178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EF21-84C8-586D-C38F-81DE3F931CE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B313036B-E08D-B4B8-69CB-C42176842B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7193DB72-09E0-8BDF-14B4-4FA2820C1DB6}"/>
              </a:ext>
            </a:extLst>
          </p:cNvPr>
          <p:cNvSpPr>
            <a:spLocks noGrp="1"/>
          </p:cNvSpPr>
          <p:nvPr>
            <p:ph type="dt" sz="half" idx="10"/>
          </p:nvPr>
        </p:nvSpPr>
        <p:spPr/>
        <p:txBody>
          <a:bodyPr/>
          <a:lstStyle/>
          <a:p>
            <a:fld id="{42C65BE2-6702-4930-A56D-B5476ACA0DF0}" type="datetime1">
              <a:rPr lang="en-GB" smtClean="0"/>
              <a:pPr/>
              <a:t>22/12/2025</a:t>
            </a:fld>
            <a:endParaRPr lang="en-GB"/>
          </a:p>
        </p:txBody>
      </p:sp>
      <p:sp>
        <p:nvSpPr>
          <p:cNvPr id="5" name="Footer Placeholder 4">
            <a:extLst>
              <a:ext uri="{FF2B5EF4-FFF2-40B4-BE49-F238E27FC236}">
                <a16:creationId xmlns:a16="http://schemas.microsoft.com/office/drawing/2014/main" id="{181F2740-59F3-8354-CF52-53337A807A6A}"/>
              </a:ext>
            </a:extLst>
          </p:cNvPr>
          <p:cNvSpPr>
            <a:spLocks noGrp="1"/>
          </p:cNvSpPr>
          <p:nvPr>
            <p:ph type="ftr" sz="quarter" idx="11"/>
          </p:nvPr>
        </p:nvSpPr>
        <p:spPr/>
        <p:txBody>
          <a:bodyPr/>
          <a:lstStyle/>
          <a:p>
            <a:r>
              <a:rPr lang="en-GB"/>
              <a:t>Kick-Off Optimus Syria</a:t>
            </a:r>
          </a:p>
        </p:txBody>
      </p:sp>
      <p:sp>
        <p:nvSpPr>
          <p:cNvPr id="6" name="Slide Number Placeholder 5">
            <a:extLst>
              <a:ext uri="{FF2B5EF4-FFF2-40B4-BE49-F238E27FC236}">
                <a16:creationId xmlns:a16="http://schemas.microsoft.com/office/drawing/2014/main" id="{A80C06A1-E2ED-D4C3-86B0-3C97240937FD}"/>
              </a:ext>
            </a:extLst>
          </p:cNvPr>
          <p:cNvSpPr>
            <a:spLocks noGrp="1"/>
          </p:cNvSpPr>
          <p:nvPr>
            <p:ph type="sldNum" sz="quarter" idx="12"/>
          </p:nvPr>
        </p:nvSpPr>
        <p:spPr/>
        <p:txBody>
          <a:bodyPr/>
          <a:lstStyle/>
          <a:p>
            <a:fld id="{B126457B-11B5-4397-9456-911FAE9FD3F4}" type="slidenum">
              <a:rPr lang="en-GB" smtClean="0"/>
              <a:pPr/>
              <a:t>‹#›</a:t>
            </a:fld>
            <a:endParaRPr lang="en-GB"/>
          </a:p>
        </p:txBody>
      </p:sp>
    </p:spTree>
    <p:extLst>
      <p:ext uri="{BB962C8B-B14F-4D97-AF65-F5344CB8AC3E}">
        <p14:creationId xmlns:p14="http://schemas.microsoft.com/office/powerpoint/2010/main" val="39985083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8E779-A5CF-33E3-89F5-B43337C2715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7C69D232-4F34-AEFC-AFD0-741DABBA5F1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C5F2E77-D5DF-1D17-C854-897B9DD3BE1B}"/>
              </a:ext>
            </a:extLst>
          </p:cNvPr>
          <p:cNvSpPr>
            <a:spLocks noGrp="1"/>
          </p:cNvSpPr>
          <p:nvPr>
            <p:ph type="dt" sz="half" idx="10"/>
          </p:nvPr>
        </p:nvSpPr>
        <p:spPr/>
        <p:txBody>
          <a:bodyPr/>
          <a:lstStyle/>
          <a:p>
            <a:fld id="{E9442475-D91E-4E33-BF8F-90378BE577F9}" type="datetime1">
              <a:rPr lang="en-GB" smtClean="0"/>
              <a:pPr/>
              <a:t>22/12/2025</a:t>
            </a:fld>
            <a:endParaRPr lang="en-GB"/>
          </a:p>
        </p:txBody>
      </p:sp>
      <p:sp>
        <p:nvSpPr>
          <p:cNvPr id="5" name="Footer Placeholder 4">
            <a:extLst>
              <a:ext uri="{FF2B5EF4-FFF2-40B4-BE49-F238E27FC236}">
                <a16:creationId xmlns:a16="http://schemas.microsoft.com/office/drawing/2014/main" id="{313614D6-F2CE-1582-32E1-94A59C7A802A}"/>
              </a:ext>
            </a:extLst>
          </p:cNvPr>
          <p:cNvSpPr>
            <a:spLocks noGrp="1"/>
          </p:cNvSpPr>
          <p:nvPr>
            <p:ph type="ftr" sz="quarter" idx="11"/>
          </p:nvPr>
        </p:nvSpPr>
        <p:spPr/>
        <p:txBody>
          <a:bodyPr/>
          <a:lstStyle/>
          <a:p>
            <a:r>
              <a:rPr lang="en-GB"/>
              <a:t>Kick-Off Optimus Syria</a:t>
            </a:r>
          </a:p>
        </p:txBody>
      </p:sp>
      <p:sp>
        <p:nvSpPr>
          <p:cNvPr id="6" name="Slide Number Placeholder 5">
            <a:extLst>
              <a:ext uri="{FF2B5EF4-FFF2-40B4-BE49-F238E27FC236}">
                <a16:creationId xmlns:a16="http://schemas.microsoft.com/office/drawing/2014/main" id="{93C27D5C-0D68-9101-A36C-9187E79BB9B4}"/>
              </a:ext>
            </a:extLst>
          </p:cNvPr>
          <p:cNvSpPr>
            <a:spLocks noGrp="1"/>
          </p:cNvSpPr>
          <p:nvPr>
            <p:ph type="sldNum" sz="quarter" idx="12"/>
          </p:nvPr>
        </p:nvSpPr>
        <p:spPr/>
        <p:txBody>
          <a:bodyPr/>
          <a:lstStyle/>
          <a:p>
            <a:fld id="{B126457B-11B5-4397-9456-911FAE9FD3F4}" type="slidenum">
              <a:rPr lang="en-GB" smtClean="0"/>
              <a:pPr/>
              <a:t>‹#›</a:t>
            </a:fld>
            <a:endParaRPr lang="en-GB"/>
          </a:p>
        </p:txBody>
      </p:sp>
    </p:spTree>
    <p:extLst>
      <p:ext uri="{BB962C8B-B14F-4D97-AF65-F5344CB8AC3E}">
        <p14:creationId xmlns:p14="http://schemas.microsoft.com/office/powerpoint/2010/main" val="19463929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58CC5-208E-4B47-6CAD-E29FCCC3966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EDB79405-6B60-96C3-7F85-CE10C287709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DECBA10-7C40-29AA-A669-FC240702E6BA}"/>
              </a:ext>
            </a:extLst>
          </p:cNvPr>
          <p:cNvSpPr>
            <a:spLocks noGrp="1"/>
          </p:cNvSpPr>
          <p:nvPr>
            <p:ph type="dt" sz="half" idx="10"/>
          </p:nvPr>
        </p:nvSpPr>
        <p:spPr/>
        <p:txBody>
          <a:bodyPr/>
          <a:lstStyle/>
          <a:p>
            <a:fld id="{C7031E26-A48B-4DE6-94E7-B322713FCCC0}" type="datetime1">
              <a:rPr lang="en-GB" smtClean="0"/>
              <a:pPr/>
              <a:t>22/12/2025</a:t>
            </a:fld>
            <a:endParaRPr lang="en-GB"/>
          </a:p>
        </p:txBody>
      </p:sp>
      <p:sp>
        <p:nvSpPr>
          <p:cNvPr id="5" name="Footer Placeholder 4">
            <a:extLst>
              <a:ext uri="{FF2B5EF4-FFF2-40B4-BE49-F238E27FC236}">
                <a16:creationId xmlns:a16="http://schemas.microsoft.com/office/drawing/2014/main" id="{8C999825-A403-E91C-FFA8-F874E991D81C}"/>
              </a:ext>
            </a:extLst>
          </p:cNvPr>
          <p:cNvSpPr>
            <a:spLocks noGrp="1"/>
          </p:cNvSpPr>
          <p:nvPr>
            <p:ph type="ftr" sz="quarter" idx="11"/>
          </p:nvPr>
        </p:nvSpPr>
        <p:spPr/>
        <p:txBody>
          <a:bodyPr/>
          <a:lstStyle/>
          <a:p>
            <a:r>
              <a:rPr lang="en-GB"/>
              <a:t>Kick-Off Optimus Syria</a:t>
            </a:r>
          </a:p>
        </p:txBody>
      </p:sp>
      <p:sp>
        <p:nvSpPr>
          <p:cNvPr id="6" name="Slide Number Placeholder 5">
            <a:extLst>
              <a:ext uri="{FF2B5EF4-FFF2-40B4-BE49-F238E27FC236}">
                <a16:creationId xmlns:a16="http://schemas.microsoft.com/office/drawing/2014/main" id="{FECCBFE7-28C4-5DF1-911F-E0B622EAA9FC}"/>
              </a:ext>
            </a:extLst>
          </p:cNvPr>
          <p:cNvSpPr>
            <a:spLocks noGrp="1"/>
          </p:cNvSpPr>
          <p:nvPr>
            <p:ph type="sldNum" sz="quarter" idx="12"/>
          </p:nvPr>
        </p:nvSpPr>
        <p:spPr/>
        <p:txBody>
          <a:bodyPr/>
          <a:lstStyle/>
          <a:p>
            <a:fld id="{B126457B-11B5-4397-9456-911FAE9FD3F4}" type="slidenum">
              <a:rPr lang="en-GB" smtClean="0"/>
              <a:pPr/>
              <a:t>‹#›</a:t>
            </a:fld>
            <a:endParaRPr lang="en-GB"/>
          </a:p>
        </p:txBody>
      </p:sp>
    </p:spTree>
    <p:extLst>
      <p:ext uri="{BB962C8B-B14F-4D97-AF65-F5344CB8AC3E}">
        <p14:creationId xmlns:p14="http://schemas.microsoft.com/office/powerpoint/2010/main" val="18722198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B7720-A6A0-DF50-E2F8-F9527E23D100}"/>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EF86D186-8E32-BEAD-C81B-DE65895FD5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BFE57542-2B68-1767-C023-57D111E4E84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B385A417-9018-30E4-0A47-8170AD7D24FD}"/>
              </a:ext>
            </a:extLst>
          </p:cNvPr>
          <p:cNvSpPr>
            <a:spLocks noGrp="1"/>
          </p:cNvSpPr>
          <p:nvPr>
            <p:ph type="dt" sz="half" idx="10"/>
          </p:nvPr>
        </p:nvSpPr>
        <p:spPr/>
        <p:txBody>
          <a:bodyPr/>
          <a:lstStyle/>
          <a:p>
            <a:fld id="{09454A3D-964C-4047-935E-BF23384B028C}" type="datetime1">
              <a:rPr lang="en-GB" smtClean="0"/>
              <a:pPr/>
              <a:t>22/12/2025</a:t>
            </a:fld>
            <a:endParaRPr lang="en-GB"/>
          </a:p>
        </p:txBody>
      </p:sp>
      <p:sp>
        <p:nvSpPr>
          <p:cNvPr id="6" name="Footer Placeholder 5">
            <a:extLst>
              <a:ext uri="{FF2B5EF4-FFF2-40B4-BE49-F238E27FC236}">
                <a16:creationId xmlns:a16="http://schemas.microsoft.com/office/drawing/2014/main" id="{B07AF8F7-6A80-4F6A-4E5F-660537A2513F}"/>
              </a:ext>
            </a:extLst>
          </p:cNvPr>
          <p:cNvSpPr>
            <a:spLocks noGrp="1"/>
          </p:cNvSpPr>
          <p:nvPr>
            <p:ph type="ftr" sz="quarter" idx="11"/>
          </p:nvPr>
        </p:nvSpPr>
        <p:spPr/>
        <p:txBody>
          <a:bodyPr/>
          <a:lstStyle/>
          <a:p>
            <a:r>
              <a:rPr lang="en-GB"/>
              <a:t>Kick-Off Optimus Syria</a:t>
            </a:r>
          </a:p>
        </p:txBody>
      </p:sp>
      <p:sp>
        <p:nvSpPr>
          <p:cNvPr id="7" name="Slide Number Placeholder 6">
            <a:extLst>
              <a:ext uri="{FF2B5EF4-FFF2-40B4-BE49-F238E27FC236}">
                <a16:creationId xmlns:a16="http://schemas.microsoft.com/office/drawing/2014/main" id="{E0AD3418-4BA9-CD34-AE32-0EF416780FDD}"/>
              </a:ext>
            </a:extLst>
          </p:cNvPr>
          <p:cNvSpPr>
            <a:spLocks noGrp="1"/>
          </p:cNvSpPr>
          <p:nvPr>
            <p:ph type="sldNum" sz="quarter" idx="12"/>
          </p:nvPr>
        </p:nvSpPr>
        <p:spPr/>
        <p:txBody>
          <a:bodyPr/>
          <a:lstStyle/>
          <a:p>
            <a:fld id="{B126457B-11B5-4397-9456-911FAE9FD3F4}" type="slidenum">
              <a:rPr lang="en-GB" smtClean="0"/>
              <a:pPr/>
              <a:t>‹#›</a:t>
            </a:fld>
            <a:endParaRPr lang="en-GB"/>
          </a:p>
        </p:txBody>
      </p:sp>
    </p:spTree>
    <p:extLst>
      <p:ext uri="{BB962C8B-B14F-4D97-AF65-F5344CB8AC3E}">
        <p14:creationId xmlns:p14="http://schemas.microsoft.com/office/powerpoint/2010/main" val="34703660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908D8-A3B6-96B0-A29C-1B8262BE54E1}"/>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6E905487-0425-138F-F9A2-0872272282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33BCB02-5AB4-A5E9-0917-4B9DD049B77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A0A50C77-85F2-0754-8AD9-7A5A4AEF65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03DDF01-B6D2-31ED-A641-114B1A0ADBF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1B1FCA1D-B4D0-56C6-A678-3E0624361E96}"/>
              </a:ext>
            </a:extLst>
          </p:cNvPr>
          <p:cNvSpPr>
            <a:spLocks noGrp="1"/>
          </p:cNvSpPr>
          <p:nvPr>
            <p:ph type="dt" sz="half" idx="10"/>
          </p:nvPr>
        </p:nvSpPr>
        <p:spPr/>
        <p:txBody>
          <a:bodyPr/>
          <a:lstStyle/>
          <a:p>
            <a:fld id="{064B5ED4-4AEA-4BEE-9543-97F42F3A9DF7}" type="datetime1">
              <a:rPr lang="en-GB" smtClean="0"/>
              <a:pPr/>
              <a:t>22/12/2025</a:t>
            </a:fld>
            <a:endParaRPr lang="en-GB"/>
          </a:p>
        </p:txBody>
      </p:sp>
      <p:sp>
        <p:nvSpPr>
          <p:cNvPr id="8" name="Footer Placeholder 7">
            <a:extLst>
              <a:ext uri="{FF2B5EF4-FFF2-40B4-BE49-F238E27FC236}">
                <a16:creationId xmlns:a16="http://schemas.microsoft.com/office/drawing/2014/main" id="{C30E1DB4-3501-792C-CAF9-4235B2E9152C}"/>
              </a:ext>
            </a:extLst>
          </p:cNvPr>
          <p:cNvSpPr>
            <a:spLocks noGrp="1"/>
          </p:cNvSpPr>
          <p:nvPr>
            <p:ph type="ftr" sz="quarter" idx="11"/>
          </p:nvPr>
        </p:nvSpPr>
        <p:spPr/>
        <p:txBody>
          <a:bodyPr/>
          <a:lstStyle/>
          <a:p>
            <a:r>
              <a:rPr lang="en-GB"/>
              <a:t>Kick-Off Optimus Syria</a:t>
            </a:r>
          </a:p>
        </p:txBody>
      </p:sp>
      <p:sp>
        <p:nvSpPr>
          <p:cNvPr id="9" name="Slide Number Placeholder 8">
            <a:extLst>
              <a:ext uri="{FF2B5EF4-FFF2-40B4-BE49-F238E27FC236}">
                <a16:creationId xmlns:a16="http://schemas.microsoft.com/office/drawing/2014/main" id="{0CDD0757-7BFA-7895-D03C-767D64050241}"/>
              </a:ext>
            </a:extLst>
          </p:cNvPr>
          <p:cNvSpPr>
            <a:spLocks noGrp="1"/>
          </p:cNvSpPr>
          <p:nvPr>
            <p:ph type="sldNum" sz="quarter" idx="12"/>
          </p:nvPr>
        </p:nvSpPr>
        <p:spPr/>
        <p:txBody>
          <a:bodyPr/>
          <a:lstStyle/>
          <a:p>
            <a:fld id="{B126457B-11B5-4397-9456-911FAE9FD3F4}" type="slidenum">
              <a:rPr lang="en-GB" smtClean="0"/>
              <a:pPr/>
              <a:t>‹#›</a:t>
            </a:fld>
            <a:endParaRPr lang="en-GB"/>
          </a:p>
        </p:txBody>
      </p:sp>
    </p:spTree>
    <p:extLst>
      <p:ext uri="{BB962C8B-B14F-4D97-AF65-F5344CB8AC3E}">
        <p14:creationId xmlns:p14="http://schemas.microsoft.com/office/powerpoint/2010/main" val="42473179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62EA9-258F-B5EB-624D-2EFA68C4193F}"/>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E148340-45BA-0901-1551-9D9DAFF07F55}"/>
              </a:ext>
            </a:extLst>
          </p:cNvPr>
          <p:cNvSpPr>
            <a:spLocks noGrp="1"/>
          </p:cNvSpPr>
          <p:nvPr>
            <p:ph type="dt" sz="half" idx="10"/>
          </p:nvPr>
        </p:nvSpPr>
        <p:spPr/>
        <p:txBody>
          <a:bodyPr/>
          <a:lstStyle/>
          <a:p>
            <a:fld id="{84572E45-CF5C-48EE-9BF1-31EB6A888072}" type="datetime1">
              <a:rPr lang="en-GB" smtClean="0"/>
              <a:pPr/>
              <a:t>22/12/2025</a:t>
            </a:fld>
            <a:endParaRPr lang="en-GB"/>
          </a:p>
        </p:txBody>
      </p:sp>
      <p:sp>
        <p:nvSpPr>
          <p:cNvPr id="4" name="Footer Placeholder 3">
            <a:extLst>
              <a:ext uri="{FF2B5EF4-FFF2-40B4-BE49-F238E27FC236}">
                <a16:creationId xmlns:a16="http://schemas.microsoft.com/office/drawing/2014/main" id="{9F42F2D2-B0BF-4202-0381-8243671BB647}"/>
              </a:ext>
            </a:extLst>
          </p:cNvPr>
          <p:cNvSpPr>
            <a:spLocks noGrp="1"/>
          </p:cNvSpPr>
          <p:nvPr>
            <p:ph type="ftr" sz="quarter" idx="11"/>
          </p:nvPr>
        </p:nvSpPr>
        <p:spPr/>
        <p:txBody>
          <a:bodyPr/>
          <a:lstStyle/>
          <a:p>
            <a:r>
              <a:rPr lang="en-GB"/>
              <a:t>Kick-Off Optimus Syria</a:t>
            </a:r>
          </a:p>
        </p:txBody>
      </p:sp>
      <p:sp>
        <p:nvSpPr>
          <p:cNvPr id="5" name="Slide Number Placeholder 4">
            <a:extLst>
              <a:ext uri="{FF2B5EF4-FFF2-40B4-BE49-F238E27FC236}">
                <a16:creationId xmlns:a16="http://schemas.microsoft.com/office/drawing/2014/main" id="{F5F6687B-3FE7-76CE-1134-2B3A5D187F18}"/>
              </a:ext>
            </a:extLst>
          </p:cNvPr>
          <p:cNvSpPr>
            <a:spLocks noGrp="1"/>
          </p:cNvSpPr>
          <p:nvPr>
            <p:ph type="sldNum" sz="quarter" idx="12"/>
          </p:nvPr>
        </p:nvSpPr>
        <p:spPr/>
        <p:txBody>
          <a:bodyPr/>
          <a:lstStyle/>
          <a:p>
            <a:fld id="{B126457B-11B5-4397-9456-911FAE9FD3F4}" type="slidenum">
              <a:rPr lang="en-GB" smtClean="0"/>
              <a:pPr/>
              <a:t>‹#›</a:t>
            </a:fld>
            <a:endParaRPr lang="en-GB"/>
          </a:p>
        </p:txBody>
      </p:sp>
    </p:spTree>
    <p:extLst>
      <p:ext uri="{BB962C8B-B14F-4D97-AF65-F5344CB8AC3E}">
        <p14:creationId xmlns:p14="http://schemas.microsoft.com/office/powerpoint/2010/main" val="17476281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B9E6C1-24CC-682A-8886-999E9A21F168}"/>
              </a:ext>
            </a:extLst>
          </p:cNvPr>
          <p:cNvSpPr>
            <a:spLocks noGrp="1"/>
          </p:cNvSpPr>
          <p:nvPr>
            <p:ph type="dt" sz="half" idx="10"/>
          </p:nvPr>
        </p:nvSpPr>
        <p:spPr/>
        <p:txBody>
          <a:bodyPr/>
          <a:lstStyle/>
          <a:p>
            <a:fld id="{42BE8120-3341-455E-87F6-3553B5B3458C}" type="datetime1">
              <a:rPr lang="en-GB" smtClean="0"/>
              <a:pPr/>
              <a:t>22/12/2025</a:t>
            </a:fld>
            <a:endParaRPr lang="en-GB"/>
          </a:p>
        </p:txBody>
      </p:sp>
      <p:sp>
        <p:nvSpPr>
          <p:cNvPr id="3" name="Footer Placeholder 2">
            <a:extLst>
              <a:ext uri="{FF2B5EF4-FFF2-40B4-BE49-F238E27FC236}">
                <a16:creationId xmlns:a16="http://schemas.microsoft.com/office/drawing/2014/main" id="{DB275448-9567-EFBD-FC78-2B80C2BDF356}"/>
              </a:ext>
            </a:extLst>
          </p:cNvPr>
          <p:cNvSpPr>
            <a:spLocks noGrp="1"/>
          </p:cNvSpPr>
          <p:nvPr>
            <p:ph type="ftr" sz="quarter" idx="11"/>
          </p:nvPr>
        </p:nvSpPr>
        <p:spPr/>
        <p:txBody>
          <a:bodyPr/>
          <a:lstStyle/>
          <a:p>
            <a:r>
              <a:rPr lang="en-GB"/>
              <a:t>Kick-Off Optimus Syria</a:t>
            </a:r>
          </a:p>
        </p:txBody>
      </p:sp>
      <p:sp>
        <p:nvSpPr>
          <p:cNvPr id="4" name="Slide Number Placeholder 3">
            <a:extLst>
              <a:ext uri="{FF2B5EF4-FFF2-40B4-BE49-F238E27FC236}">
                <a16:creationId xmlns:a16="http://schemas.microsoft.com/office/drawing/2014/main" id="{30E95C70-5A8D-518E-49A4-1BE45385336E}"/>
              </a:ext>
            </a:extLst>
          </p:cNvPr>
          <p:cNvSpPr>
            <a:spLocks noGrp="1"/>
          </p:cNvSpPr>
          <p:nvPr>
            <p:ph type="sldNum" sz="quarter" idx="12"/>
          </p:nvPr>
        </p:nvSpPr>
        <p:spPr/>
        <p:txBody>
          <a:bodyPr/>
          <a:lstStyle/>
          <a:p>
            <a:fld id="{B126457B-11B5-4397-9456-911FAE9FD3F4}" type="slidenum">
              <a:rPr lang="en-GB" smtClean="0"/>
              <a:pPr/>
              <a:t>‹#›</a:t>
            </a:fld>
            <a:endParaRPr lang="en-GB"/>
          </a:p>
        </p:txBody>
      </p:sp>
    </p:spTree>
    <p:extLst>
      <p:ext uri="{BB962C8B-B14F-4D97-AF65-F5344CB8AC3E}">
        <p14:creationId xmlns:p14="http://schemas.microsoft.com/office/powerpoint/2010/main" val="1228015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93033-AA4A-D955-AE39-E7F2A40C8A47}"/>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7638BDBB-4827-8B89-3EE0-5A3DD22172F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92EA4901-6338-2E30-CCE8-77FD13F592F1}"/>
              </a:ext>
            </a:extLst>
          </p:cNvPr>
          <p:cNvSpPr>
            <a:spLocks noGrp="1"/>
          </p:cNvSpPr>
          <p:nvPr>
            <p:ph type="dt" sz="half" idx="10"/>
          </p:nvPr>
        </p:nvSpPr>
        <p:spPr/>
        <p:txBody>
          <a:bodyPr/>
          <a:lstStyle/>
          <a:p>
            <a:fld id="{FCC3F872-E966-4E82-A983-56302FF6F23D}" type="datetime1">
              <a:rPr lang="en-GB" smtClean="0"/>
              <a:pPr/>
              <a:t>22/12/2025</a:t>
            </a:fld>
            <a:endParaRPr lang="en-GB"/>
          </a:p>
        </p:txBody>
      </p:sp>
      <p:sp>
        <p:nvSpPr>
          <p:cNvPr id="6" name="Slide Number Placeholder 5">
            <a:extLst>
              <a:ext uri="{FF2B5EF4-FFF2-40B4-BE49-F238E27FC236}">
                <a16:creationId xmlns:a16="http://schemas.microsoft.com/office/drawing/2014/main" id="{1E6B5D97-094A-D8D8-0C4D-1DC08462EC16}"/>
              </a:ext>
            </a:extLst>
          </p:cNvPr>
          <p:cNvSpPr>
            <a:spLocks noGrp="1"/>
          </p:cNvSpPr>
          <p:nvPr>
            <p:ph type="sldNum" sz="quarter" idx="12"/>
          </p:nvPr>
        </p:nvSpPr>
        <p:spPr>
          <a:xfrm>
            <a:off x="5769428" y="6349546"/>
            <a:ext cx="653143" cy="365125"/>
          </a:xfrm>
        </p:spPr>
        <p:txBody>
          <a:bodyPr/>
          <a:lstStyle/>
          <a:p>
            <a:fld id="{013F6232-4F06-48BA-8F69-BF531F607829}" type="slidenum">
              <a:rPr lang="en-GB" smtClean="0"/>
              <a:pPr/>
              <a:t>‹#›</a:t>
            </a:fld>
            <a:endParaRPr lang="en-GB"/>
          </a:p>
        </p:txBody>
      </p:sp>
    </p:spTree>
    <p:extLst>
      <p:ext uri="{BB962C8B-B14F-4D97-AF65-F5344CB8AC3E}">
        <p14:creationId xmlns:p14="http://schemas.microsoft.com/office/powerpoint/2010/main" val="42270134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520AB-BD7C-3FEC-DC53-91B047807E0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84EFA408-CFF5-5EB0-4399-BB87E6CF02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12736F81-445C-5EF6-6E32-68D1E9C1C9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CA08E69-7027-0F17-B524-CD221B586F57}"/>
              </a:ext>
            </a:extLst>
          </p:cNvPr>
          <p:cNvSpPr>
            <a:spLocks noGrp="1"/>
          </p:cNvSpPr>
          <p:nvPr>
            <p:ph type="dt" sz="half" idx="10"/>
          </p:nvPr>
        </p:nvSpPr>
        <p:spPr/>
        <p:txBody>
          <a:bodyPr/>
          <a:lstStyle/>
          <a:p>
            <a:fld id="{16ED9507-0DDD-4F0A-9398-E897CDBED1CB}" type="datetime1">
              <a:rPr lang="en-GB" smtClean="0"/>
              <a:pPr/>
              <a:t>22/12/2025</a:t>
            </a:fld>
            <a:endParaRPr lang="en-GB"/>
          </a:p>
        </p:txBody>
      </p:sp>
      <p:sp>
        <p:nvSpPr>
          <p:cNvPr id="6" name="Footer Placeholder 5">
            <a:extLst>
              <a:ext uri="{FF2B5EF4-FFF2-40B4-BE49-F238E27FC236}">
                <a16:creationId xmlns:a16="http://schemas.microsoft.com/office/drawing/2014/main" id="{A5145A00-EFDD-31BA-C55F-26A6CC9020DF}"/>
              </a:ext>
            </a:extLst>
          </p:cNvPr>
          <p:cNvSpPr>
            <a:spLocks noGrp="1"/>
          </p:cNvSpPr>
          <p:nvPr>
            <p:ph type="ftr" sz="quarter" idx="11"/>
          </p:nvPr>
        </p:nvSpPr>
        <p:spPr/>
        <p:txBody>
          <a:bodyPr/>
          <a:lstStyle/>
          <a:p>
            <a:r>
              <a:rPr lang="en-GB"/>
              <a:t>Kick-Off Optimus Syria</a:t>
            </a:r>
          </a:p>
        </p:txBody>
      </p:sp>
      <p:sp>
        <p:nvSpPr>
          <p:cNvPr id="7" name="Slide Number Placeholder 6">
            <a:extLst>
              <a:ext uri="{FF2B5EF4-FFF2-40B4-BE49-F238E27FC236}">
                <a16:creationId xmlns:a16="http://schemas.microsoft.com/office/drawing/2014/main" id="{431ACCAF-2E21-16F5-1C68-06D177E12AA8}"/>
              </a:ext>
            </a:extLst>
          </p:cNvPr>
          <p:cNvSpPr>
            <a:spLocks noGrp="1"/>
          </p:cNvSpPr>
          <p:nvPr>
            <p:ph type="sldNum" sz="quarter" idx="12"/>
          </p:nvPr>
        </p:nvSpPr>
        <p:spPr/>
        <p:txBody>
          <a:bodyPr/>
          <a:lstStyle/>
          <a:p>
            <a:fld id="{B126457B-11B5-4397-9456-911FAE9FD3F4}" type="slidenum">
              <a:rPr lang="en-GB" smtClean="0"/>
              <a:pPr/>
              <a:t>‹#›</a:t>
            </a:fld>
            <a:endParaRPr lang="en-GB"/>
          </a:p>
        </p:txBody>
      </p:sp>
    </p:spTree>
    <p:extLst>
      <p:ext uri="{BB962C8B-B14F-4D97-AF65-F5344CB8AC3E}">
        <p14:creationId xmlns:p14="http://schemas.microsoft.com/office/powerpoint/2010/main" val="25524733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EA28B-29EC-E505-5884-CB4B1C6FD8B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65425986-DCF9-FBB5-39AD-D04792C653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51AEB0E-C7EC-4F26-009D-409178E43F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C4AB446-5A6F-5112-F417-65A55A0DC581}"/>
              </a:ext>
            </a:extLst>
          </p:cNvPr>
          <p:cNvSpPr>
            <a:spLocks noGrp="1"/>
          </p:cNvSpPr>
          <p:nvPr>
            <p:ph type="dt" sz="half" idx="10"/>
          </p:nvPr>
        </p:nvSpPr>
        <p:spPr/>
        <p:txBody>
          <a:bodyPr/>
          <a:lstStyle/>
          <a:p>
            <a:fld id="{133BC440-4EA5-4D0A-B191-1DC4B1D8ACAD}" type="datetime1">
              <a:rPr lang="en-GB" smtClean="0"/>
              <a:pPr/>
              <a:t>22/12/2025</a:t>
            </a:fld>
            <a:endParaRPr lang="en-GB"/>
          </a:p>
        </p:txBody>
      </p:sp>
      <p:sp>
        <p:nvSpPr>
          <p:cNvPr id="6" name="Footer Placeholder 5">
            <a:extLst>
              <a:ext uri="{FF2B5EF4-FFF2-40B4-BE49-F238E27FC236}">
                <a16:creationId xmlns:a16="http://schemas.microsoft.com/office/drawing/2014/main" id="{5F42D12D-03AA-1A0A-4595-8E0638173A63}"/>
              </a:ext>
            </a:extLst>
          </p:cNvPr>
          <p:cNvSpPr>
            <a:spLocks noGrp="1"/>
          </p:cNvSpPr>
          <p:nvPr>
            <p:ph type="ftr" sz="quarter" idx="11"/>
          </p:nvPr>
        </p:nvSpPr>
        <p:spPr/>
        <p:txBody>
          <a:bodyPr/>
          <a:lstStyle/>
          <a:p>
            <a:r>
              <a:rPr lang="en-GB"/>
              <a:t>Kick-Off Optimus Syria</a:t>
            </a:r>
          </a:p>
        </p:txBody>
      </p:sp>
      <p:sp>
        <p:nvSpPr>
          <p:cNvPr id="7" name="Slide Number Placeholder 6">
            <a:extLst>
              <a:ext uri="{FF2B5EF4-FFF2-40B4-BE49-F238E27FC236}">
                <a16:creationId xmlns:a16="http://schemas.microsoft.com/office/drawing/2014/main" id="{9FCB350E-16AC-3E65-1704-09F648ABBBE3}"/>
              </a:ext>
            </a:extLst>
          </p:cNvPr>
          <p:cNvSpPr>
            <a:spLocks noGrp="1"/>
          </p:cNvSpPr>
          <p:nvPr>
            <p:ph type="sldNum" sz="quarter" idx="12"/>
          </p:nvPr>
        </p:nvSpPr>
        <p:spPr/>
        <p:txBody>
          <a:bodyPr/>
          <a:lstStyle/>
          <a:p>
            <a:fld id="{B126457B-11B5-4397-9456-911FAE9FD3F4}" type="slidenum">
              <a:rPr lang="en-GB" smtClean="0"/>
              <a:pPr/>
              <a:t>‹#›</a:t>
            </a:fld>
            <a:endParaRPr lang="en-GB"/>
          </a:p>
        </p:txBody>
      </p:sp>
    </p:spTree>
    <p:extLst>
      <p:ext uri="{BB962C8B-B14F-4D97-AF65-F5344CB8AC3E}">
        <p14:creationId xmlns:p14="http://schemas.microsoft.com/office/powerpoint/2010/main" val="16376441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C8C89-C725-395E-E708-BEF95E19CCE8}"/>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341E4975-013E-CB40-86C9-4D346B73C94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B9A6C674-4D68-9DAC-8E93-7EB627FCC2B1}"/>
              </a:ext>
            </a:extLst>
          </p:cNvPr>
          <p:cNvSpPr>
            <a:spLocks noGrp="1"/>
          </p:cNvSpPr>
          <p:nvPr>
            <p:ph type="dt" sz="half" idx="10"/>
          </p:nvPr>
        </p:nvSpPr>
        <p:spPr/>
        <p:txBody>
          <a:bodyPr/>
          <a:lstStyle/>
          <a:p>
            <a:fld id="{CDE45C8B-BD3D-4C3C-97C3-5C69D979E78D}" type="datetime1">
              <a:rPr lang="en-GB" smtClean="0"/>
              <a:pPr/>
              <a:t>22/12/2025</a:t>
            </a:fld>
            <a:endParaRPr lang="en-GB"/>
          </a:p>
        </p:txBody>
      </p:sp>
      <p:sp>
        <p:nvSpPr>
          <p:cNvPr id="5" name="Footer Placeholder 4">
            <a:extLst>
              <a:ext uri="{FF2B5EF4-FFF2-40B4-BE49-F238E27FC236}">
                <a16:creationId xmlns:a16="http://schemas.microsoft.com/office/drawing/2014/main" id="{14CC36B8-CAAE-BDC6-8DF5-9451A698F110}"/>
              </a:ext>
            </a:extLst>
          </p:cNvPr>
          <p:cNvSpPr>
            <a:spLocks noGrp="1"/>
          </p:cNvSpPr>
          <p:nvPr>
            <p:ph type="ftr" sz="quarter" idx="11"/>
          </p:nvPr>
        </p:nvSpPr>
        <p:spPr/>
        <p:txBody>
          <a:bodyPr/>
          <a:lstStyle/>
          <a:p>
            <a:r>
              <a:rPr lang="en-GB"/>
              <a:t>Kick-Off Optimus Syria</a:t>
            </a:r>
          </a:p>
        </p:txBody>
      </p:sp>
      <p:sp>
        <p:nvSpPr>
          <p:cNvPr id="6" name="Slide Number Placeholder 5">
            <a:extLst>
              <a:ext uri="{FF2B5EF4-FFF2-40B4-BE49-F238E27FC236}">
                <a16:creationId xmlns:a16="http://schemas.microsoft.com/office/drawing/2014/main" id="{926750A4-9B92-8DB3-B407-A8A74CEA4CAC}"/>
              </a:ext>
            </a:extLst>
          </p:cNvPr>
          <p:cNvSpPr>
            <a:spLocks noGrp="1"/>
          </p:cNvSpPr>
          <p:nvPr>
            <p:ph type="sldNum" sz="quarter" idx="12"/>
          </p:nvPr>
        </p:nvSpPr>
        <p:spPr/>
        <p:txBody>
          <a:bodyPr/>
          <a:lstStyle/>
          <a:p>
            <a:fld id="{B126457B-11B5-4397-9456-911FAE9FD3F4}" type="slidenum">
              <a:rPr lang="en-GB" smtClean="0"/>
              <a:pPr/>
              <a:t>‹#›</a:t>
            </a:fld>
            <a:endParaRPr lang="en-GB"/>
          </a:p>
        </p:txBody>
      </p:sp>
    </p:spTree>
    <p:extLst>
      <p:ext uri="{BB962C8B-B14F-4D97-AF65-F5344CB8AC3E}">
        <p14:creationId xmlns:p14="http://schemas.microsoft.com/office/powerpoint/2010/main" val="22978052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9A6511-7D12-4461-0A24-9B3134C2C7DF}"/>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C05222EB-F23C-083B-09C9-48B924AC7F6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3A908F9-D1F7-F94A-CA98-198F714C58D6}"/>
              </a:ext>
            </a:extLst>
          </p:cNvPr>
          <p:cNvSpPr>
            <a:spLocks noGrp="1"/>
          </p:cNvSpPr>
          <p:nvPr>
            <p:ph type="dt" sz="half" idx="10"/>
          </p:nvPr>
        </p:nvSpPr>
        <p:spPr/>
        <p:txBody>
          <a:bodyPr/>
          <a:lstStyle/>
          <a:p>
            <a:fld id="{21711AAB-076A-4A0E-8268-D589047ED16D}" type="datetime1">
              <a:rPr lang="en-GB" smtClean="0"/>
              <a:pPr/>
              <a:t>22/12/2025</a:t>
            </a:fld>
            <a:endParaRPr lang="en-GB"/>
          </a:p>
        </p:txBody>
      </p:sp>
      <p:sp>
        <p:nvSpPr>
          <p:cNvPr id="5" name="Footer Placeholder 4">
            <a:extLst>
              <a:ext uri="{FF2B5EF4-FFF2-40B4-BE49-F238E27FC236}">
                <a16:creationId xmlns:a16="http://schemas.microsoft.com/office/drawing/2014/main" id="{AFD1FCF1-AD09-ED98-9C1F-DDCABBE25E27}"/>
              </a:ext>
            </a:extLst>
          </p:cNvPr>
          <p:cNvSpPr>
            <a:spLocks noGrp="1"/>
          </p:cNvSpPr>
          <p:nvPr>
            <p:ph type="ftr" sz="quarter" idx="11"/>
          </p:nvPr>
        </p:nvSpPr>
        <p:spPr/>
        <p:txBody>
          <a:bodyPr/>
          <a:lstStyle/>
          <a:p>
            <a:r>
              <a:rPr lang="en-GB"/>
              <a:t>Kick-Off Optimus Syria</a:t>
            </a:r>
          </a:p>
        </p:txBody>
      </p:sp>
      <p:sp>
        <p:nvSpPr>
          <p:cNvPr id="6" name="Slide Number Placeholder 5">
            <a:extLst>
              <a:ext uri="{FF2B5EF4-FFF2-40B4-BE49-F238E27FC236}">
                <a16:creationId xmlns:a16="http://schemas.microsoft.com/office/drawing/2014/main" id="{5B63C831-E5D1-B4E6-5F4E-FB9FFB5D91C1}"/>
              </a:ext>
            </a:extLst>
          </p:cNvPr>
          <p:cNvSpPr>
            <a:spLocks noGrp="1"/>
          </p:cNvSpPr>
          <p:nvPr>
            <p:ph type="sldNum" sz="quarter" idx="12"/>
          </p:nvPr>
        </p:nvSpPr>
        <p:spPr/>
        <p:txBody>
          <a:bodyPr/>
          <a:lstStyle/>
          <a:p>
            <a:fld id="{B126457B-11B5-4397-9456-911FAE9FD3F4}" type="slidenum">
              <a:rPr lang="en-GB" smtClean="0"/>
              <a:pPr/>
              <a:t>‹#›</a:t>
            </a:fld>
            <a:endParaRPr lang="en-GB"/>
          </a:p>
        </p:txBody>
      </p:sp>
    </p:spTree>
    <p:extLst>
      <p:ext uri="{BB962C8B-B14F-4D97-AF65-F5344CB8AC3E}">
        <p14:creationId xmlns:p14="http://schemas.microsoft.com/office/powerpoint/2010/main" val="3056425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90F5D-2977-B8B5-3FC5-DF3AE8740EF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75C247B5-0632-4013-2832-15D3D21A8CE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61A4BC1-6A36-94FE-17CE-DFAD0BF1ACA3}"/>
              </a:ext>
            </a:extLst>
          </p:cNvPr>
          <p:cNvSpPr>
            <a:spLocks noGrp="1"/>
          </p:cNvSpPr>
          <p:nvPr>
            <p:ph type="dt" sz="half" idx="10"/>
          </p:nvPr>
        </p:nvSpPr>
        <p:spPr/>
        <p:txBody>
          <a:bodyPr/>
          <a:lstStyle/>
          <a:p>
            <a:fld id="{5A4A8C58-2FD7-4CE4-B4DC-DEF691109F84}" type="datetime1">
              <a:rPr lang="en-GB" smtClean="0"/>
              <a:pPr/>
              <a:t>22/12/2025</a:t>
            </a:fld>
            <a:endParaRPr lang="en-GB"/>
          </a:p>
        </p:txBody>
      </p:sp>
      <p:sp>
        <p:nvSpPr>
          <p:cNvPr id="5" name="Footer Placeholder 4">
            <a:extLst>
              <a:ext uri="{FF2B5EF4-FFF2-40B4-BE49-F238E27FC236}">
                <a16:creationId xmlns:a16="http://schemas.microsoft.com/office/drawing/2014/main" id="{88D5FD8C-55CD-AD30-1E91-60750BCCDF72}"/>
              </a:ext>
            </a:extLst>
          </p:cNvPr>
          <p:cNvSpPr>
            <a:spLocks noGrp="1"/>
          </p:cNvSpPr>
          <p:nvPr>
            <p:ph type="ftr" sz="quarter" idx="11"/>
          </p:nvPr>
        </p:nvSpPr>
        <p:spPr/>
        <p:txBody>
          <a:bodyPr/>
          <a:lstStyle/>
          <a:p>
            <a:r>
              <a:rPr lang="en-GB"/>
              <a:t>Kick-Off Optimus Syria</a:t>
            </a:r>
          </a:p>
        </p:txBody>
      </p:sp>
      <p:sp>
        <p:nvSpPr>
          <p:cNvPr id="6" name="Slide Number Placeholder 5">
            <a:extLst>
              <a:ext uri="{FF2B5EF4-FFF2-40B4-BE49-F238E27FC236}">
                <a16:creationId xmlns:a16="http://schemas.microsoft.com/office/drawing/2014/main" id="{D15A2AD0-0D56-CC63-D932-D1C61C778073}"/>
              </a:ext>
            </a:extLst>
          </p:cNvPr>
          <p:cNvSpPr>
            <a:spLocks noGrp="1"/>
          </p:cNvSpPr>
          <p:nvPr>
            <p:ph type="sldNum" sz="quarter" idx="12"/>
          </p:nvPr>
        </p:nvSpPr>
        <p:spPr/>
        <p:txBody>
          <a:bodyPr/>
          <a:lstStyle/>
          <a:p>
            <a:fld id="{013F6232-4F06-48BA-8F69-BF531F607829}" type="slidenum">
              <a:rPr lang="en-GB" smtClean="0"/>
              <a:pPr/>
              <a:t>‹#›</a:t>
            </a:fld>
            <a:endParaRPr lang="en-GB"/>
          </a:p>
        </p:txBody>
      </p:sp>
    </p:spTree>
    <p:extLst>
      <p:ext uri="{BB962C8B-B14F-4D97-AF65-F5344CB8AC3E}">
        <p14:creationId xmlns:p14="http://schemas.microsoft.com/office/powerpoint/2010/main" val="3669486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13920-E451-6E8D-B0CB-C3FB9C0F70BE}"/>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D47CFBA5-B73E-6B89-322D-7C32A35A121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C4BF8199-371A-141A-1CD7-D551EEEFDFB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D963C60A-FE48-2910-84A1-612B23A7822D}"/>
              </a:ext>
            </a:extLst>
          </p:cNvPr>
          <p:cNvSpPr>
            <a:spLocks noGrp="1"/>
          </p:cNvSpPr>
          <p:nvPr>
            <p:ph type="dt" sz="half" idx="10"/>
          </p:nvPr>
        </p:nvSpPr>
        <p:spPr/>
        <p:txBody>
          <a:bodyPr/>
          <a:lstStyle/>
          <a:p>
            <a:fld id="{3EAAAF5F-6746-45B9-A9FE-BBDE38F21A62}" type="datetime1">
              <a:rPr lang="en-GB" smtClean="0"/>
              <a:pPr/>
              <a:t>22/12/2025</a:t>
            </a:fld>
            <a:endParaRPr lang="en-GB"/>
          </a:p>
        </p:txBody>
      </p:sp>
      <p:sp>
        <p:nvSpPr>
          <p:cNvPr id="6" name="Footer Placeholder 5">
            <a:extLst>
              <a:ext uri="{FF2B5EF4-FFF2-40B4-BE49-F238E27FC236}">
                <a16:creationId xmlns:a16="http://schemas.microsoft.com/office/drawing/2014/main" id="{D7BC67CE-6F73-71D9-BF0B-18A7CD945CD9}"/>
              </a:ext>
            </a:extLst>
          </p:cNvPr>
          <p:cNvSpPr>
            <a:spLocks noGrp="1"/>
          </p:cNvSpPr>
          <p:nvPr>
            <p:ph type="ftr" sz="quarter" idx="11"/>
          </p:nvPr>
        </p:nvSpPr>
        <p:spPr/>
        <p:txBody>
          <a:bodyPr/>
          <a:lstStyle/>
          <a:p>
            <a:r>
              <a:rPr lang="en-GB"/>
              <a:t>Kick-Off Optimus Syria</a:t>
            </a:r>
          </a:p>
        </p:txBody>
      </p:sp>
      <p:sp>
        <p:nvSpPr>
          <p:cNvPr id="7" name="Slide Number Placeholder 6">
            <a:extLst>
              <a:ext uri="{FF2B5EF4-FFF2-40B4-BE49-F238E27FC236}">
                <a16:creationId xmlns:a16="http://schemas.microsoft.com/office/drawing/2014/main" id="{DE580765-E2ED-A6A2-9401-8425BFA02772}"/>
              </a:ext>
            </a:extLst>
          </p:cNvPr>
          <p:cNvSpPr>
            <a:spLocks noGrp="1"/>
          </p:cNvSpPr>
          <p:nvPr>
            <p:ph type="sldNum" sz="quarter" idx="12"/>
          </p:nvPr>
        </p:nvSpPr>
        <p:spPr/>
        <p:txBody>
          <a:bodyPr/>
          <a:lstStyle/>
          <a:p>
            <a:fld id="{013F6232-4F06-48BA-8F69-BF531F607829}" type="slidenum">
              <a:rPr lang="en-GB" smtClean="0"/>
              <a:pPr/>
              <a:t>‹#›</a:t>
            </a:fld>
            <a:endParaRPr lang="en-GB"/>
          </a:p>
        </p:txBody>
      </p:sp>
    </p:spTree>
    <p:extLst>
      <p:ext uri="{BB962C8B-B14F-4D97-AF65-F5344CB8AC3E}">
        <p14:creationId xmlns:p14="http://schemas.microsoft.com/office/powerpoint/2010/main" val="1645754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BF7B7-87CF-1A3E-E33E-44DC6E0152FF}"/>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84B21B8D-C5F5-5242-4069-B1546B4BC0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74D26CD-98BD-17E2-BE55-DBB74BBC640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163B8D60-279E-D76A-9222-12B704BAEB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A1AF34B-F683-41AD-C71C-8E8C66CC4CC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39696258-07C0-0BF2-CA2A-156B572B5B53}"/>
              </a:ext>
            </a:extLst>
          </p:cNvPr>
          <p:cNvSpPr>
            <a:spLocks noGrp="1"/>
          </p:cNvSpPr>
          <p:nvPr>
            <p:ph type="dt" sz="half" idx="10"/>
          </p:nvPr>
        </p:nvSpPr>
        <p:spPr/>
        <p:txBody>
          <a:bodyPr/>
          <a:lstStyle/>
          <a:p>
            <a:fld id="{69C2A9E8-7F5B-48DD-918E-3D5CE3382CAC}" type="datetime1">
              <a:rPr lang="en-GB" smtClean="0"/>
              <a:pPr/>
              <a:t>22/12/2025</a:t>
            </a:fld>
            <a:endParaRPr lang="en-GB"/>
          </a:p>
        </p:txBody>
      </p:sp>
      <p:sp>
        <p:nvSpPr>
          <p:cNvPr id="8" name="Footer Placeholder 7">
            <a:extLst>
              <a:ext uri="{FF2B5EF4-FFF2-40B4-BE49-F238E27FC236}">
                <a16:creationId xmlns:a16="http://schemas.microsoft.com/office/drawing/2014/main" id="{6B07D047-C31B-4C8F-E0B3-75014FF62F8E}"/>
              </a:ext>
            </a:extLst>
          </p:cNvPr>
          <p:cNvSpPr>
            <a:spLocks noGrp="1"/>
          </p:cNvSpPr>
          <p:nvPr>
            <p:ph type="ftr" sz="quarter" idx="11"/>
          </p:nvPr>
        </p:nvSpPr>
        <p:spPr/>
        <p:txBody>
          <a:bodyPr/>
          <a:lstStyle/>
          <a:p>
            <a:r>
              <a:rPr lang="en-GB"/>
              <a:t>Kick-Off Optimus Syria</a:t>
            </a:r>
          </a:p>
        </p:txBody>
      </p:sp>
      <p:sp>
        <p:nvSpPr>
          <p:cNvPr id="9" name="Slide Number Placeholder 8">
            <a:extLst>
              <a:ext uri="{FF2B5EF4-FFF2-40B4-BE49-F238E27FC236}">
                <a16:creationId xmlns:a16="http://schemas.microsoft.com/office/drawing/2014/main" id="{9484742A-6F5B-071B-E0EA-980402529BCA}"/>
              </a:ext>
            </a:extLst>
          </p:cNvPr>
          <p:cNvSpPr>
            <a:spLocks noGrp="1"/>
          </p:cNvSpPr>
          <p:nvPr>
            <p:ph type="sldNum" sz="quarter" idx="12"/>
          </p:nvPr>
        </p:nvSpPr>
        <p:spPr/>
        <p:txBody>
          <a:bodyPr/>
          <a:lstStyle/>
          <a:p>
            <a:fld id="{013F6232-4F06-48BA-8F69-BF531F607829}" type="slidenum">
              <a:rPr lang="en-GB" smtClean="0"/>
              <a:pPr/>
              <a:t>‹#›</a:t>
            </a:fld>
            <a:endParaRPr lang="en-GB"/>
          </a:p>
        </p:txBody>
      </p:sp>
    </p:spTree>
    <p:extLst>
      <p:ext uri="{BB962C8B-B14F-4D97-AF65-F5344CB8AC3E}">
        <p14:creationId xmlns:p14="http://schemas.microsoft.com/office/powerpoint/2010/main" val="1848101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7C287-18A0-EB82-8A27-F94CA3880D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A42CDD78-FBCD-76B9-2CA1-031942F2198D}"/>
              </a:ext>
            </a:extLst>
          </p:cNvPr>
          <p:cNvSpPr>
            <a:spLocks noGrp="1"/>
          </p:cNvSpPr>
          <p:nvPr>
            <p:ph type="dt" sz="half" idx="10"/>
          </p:nvPr>
        </p:nvSpPr>
        <p:spPr/>
        <p:txBody>
          <a:bodyPr/>
          <a:lstStyle/>
          <a:p>
            <a:fld id="{B4E65290-9E56-44C7-B8BB-35B380DF0EFC}" type="datetime1">
              <a:rPr lang="en-GB" smtClean="0"/>
              <a:pPr/>
              <a:t>22/12/2025</a:t>
            </a:fld>
            <a:endParaRPr lang="en-GB"/>
          </a:p>
        </p:txBody>
      </p:sp>
      <p:sp>
        <p:nvSpPr>
          <p:cNvPr id="4" name="Footer Placeholder 3">
            <a:extLst>
              <a:ext uri="{FF2B5EF4-FFF2-40B4-BE49-F238E27FC236}">
                <a16:creationId xmlns:a16="http://schemas.microsoft.com/office/drawing/2014/main" id="{FC8218E7-E787-22C8-B531-FFEC9002A9B8}"/>
              </a:ext>
            </a:extLst>
          </p:cNvPr>
          <p:cNvSpPr>
            <a:spLocks noGrp="1"/>
          </p:cNvSpPr>
          <p:nvPr>
            <p:ph type="ftr" sz="quarter" idx="11"/>
          </p:nvPr>
        </p:nvSpPr>
        <p:spPr/>
        <p:txBody>
          <a:bodyPr/>
          <a:lstStyle/>
          <a:p>
            <a:r>
              <a:rPr lang="en-GB"/>
              <a:t>Kick-Off Optimus Syria</a:t>
            </a:r>
          </a:p>
        </p:txBody>
      </p:sp>
      <p:sp>
        <p:nvSpPr>
          <p:cNvPr id="5" name="Slide Number Placeholder 4">
            <a:extLst>
              <a:ext uri="{FF2B5EF4-FFF2-40B4-BE49-F238E27FC236}">
                <a16:creationId xmlns:a16="http://schemas.microsoft.com/office/drawing/2014/main" id="{50876BDA-2FCA-9763-2EA1-4033A5600EFC}"/>
              </a:ext>
            </a:extLst>
          </p:cNvPr>
          <p:cNvSpPr>
            <a:spLocks noGrp="1"/>
          </p:cNvSpPr>
          <p:nvPr>
            <p:ph type="sldNum" sz="quarter" idx="12"/>
          </p:nvPr>
        </p:nvSpPr>
        <p:spPr/>
        <p:txBody>
          <a:bodyPr/>
          <a:lstStyle/>
          <a:p>
            <a:fld id="{013F6232-4F06-48BA-8F69-BF531F607829}" type="slidenum">
              <a:rPr lang="en-GB" smtClean="0"/>
              <a:pPr/>
              <a:t>‹#›</a:t>
            </a:fld>
            <a:endParaRPr lang="en-GB"/>
          </a:p>
        </p:txBody>
      </p:sp>
    </p:spTree>
    <p:extLst>
      <p:ext uri="{BB962C8B-B14F-4D97-AF65-F5344CB8AC3E}">
        <p14:creationId xmlns:p14="http://schemas.microsoft.com/office/powerpoint/2010/main" val="1786705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0FDB8F-73D7-2EBC-A62D-4DC73794646B}"/>
              </a:ext>
            </a:extLst>
          </p:cNvPr>
          <p:cNvSpPr>
            <a:spLocks noGrp="1"/>
          </p:cNvSpPr>
          <p:nvPr>
            <p:ph type="dt" sz="half" idx="10"/>
          </p:nvPr>
        </p:nvSpPr>
        <p:spPr/>
        <p:txBody>
          <a:bodyPr/>
          <a:lstStyle/>
          <a:p>
            <a:fld id="{7D80F0FC-57EE-4F63-A5B2-1419F641B3FB}" type="datetime1">
              <a:rPr lang="en-GB" smtClean="0"/>
              <a:pPr/>
              <a:t>22/12/2025</a:t>
            </a:fld>
            <a:endParaRPr lang="en-GB"/>
          </a:p>
        </p:txBody>
      </p:sp>
      <p:sp>
        <p:nvSpPr>
          <p:cNvPr id="3" name="Footer Placeholder 2">
            <a:extLst>
              <a:ext uri="{FF2B5EF4-FFF2-40B4-BE49-F238E27FC236}">
                <a16:creationId xmlns:a16="http://schemas.microsoft.com/office/drawing/2014/main" id="{8CD8D704-B4F5-F739-D1FA-65F2302BC187}"/>
              </a:ext>
            </a:extLst>
          </p:cNvPr>
          <p:cNvSpPr>
            <a:spLocks noGrp="1"/>
          </p:cNvSpPr>
          <p:nvPr>
            <p:ph type="ftr" sz="quarter" idx="11"/>
          </p:nvPr>
        </p:nvSpPr>
        <p:spPr/>
        <p:txBody>
          <a:bodyPr/>
          <a:lstStyle/>
          <a:p>
            <a:r>
              <a:rPr lang="en-GB"/>
              <a:t>Kick-Off Optimus Syria</a:t>
            </a:r>
          </a:p>
        </p:txBody>
      </p:sp>
      <p:sp>
        <p:nvSpPr>
          <p:cNvPr id="4" name="Slide Number Placeholder 3">
            <a:extLst>
              <a:ext uri="{FF2B5EF4-FFF2-40B4-BE49-F238E27FC236}">
                <a16:creationId xmlns:a16="http://schemas.microsoft.com/office/drawing/2014/main" id="{AAC7751D-0392-D26F-33B1-9B05704F88C2}"/>
              </a:ext>
            </a:extLst>
          </p:cNvPr>
          <p:cNvSpPr>
            <a:spLocks noGrp="1"/>
          </p:cNvSpPr>
          <p:nvPr>
            <p:ph type="sldNum" sz="quarter" idx="12"/>
          </p:nvPr>
        </p:nvSpPr>
        <p:spPr/>
        <p:txBody>
          <a:bodyPr/>
          <a:lstStyle/>
          <a:p>
            <a:fld id="{013F6232-4F06-48BA-8F69-BF531F607829}" type="slidenum">
              <a:rPr lang="en-GB" smtClean="0"/>
              <a:pPr/>
              <a:t>‹#›</a:t>
            </a:fld>
            <a:endParaRPr lang="en-GB"/>
          </a:p>
        </p:txBody>
      </p:sp>
    </p:spTree>
    <p:extLst>
      <p:ext uri="{BB962C8B-B14F-4D97-AF65-F5344CB8AC3E}">
        <p14:creationId xmlns:p14="http://schemas.microsoft.com/office/powerpoint/2010/main" val="4024279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4D20E-7D43-D4CD-1058-46300B8EE4F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3EB6584A-B476-0EA1-C12B-07C273F70E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51694232-1597-B186-D108-397BCF214D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3685DB-F13A-97BE-F448-174160797353}"/>
              </a:ext>
            </a:extLst>
          </p:cNvPr>
          <p:cNvSpPr>
            <a:spLocks noGrp="1"/>
          </p:cNvSpPr>
          <p:nvPr>
            <p:ph type="dt" sz="half" idx="10"/>
          </p:nvPr>
        </p:nvSpPr>
        <p:spPr/>
        <p:txBody>
          <a:bodyPr/>
          <a:lstStyle/>
          <a:p>
            <a:fld id="{8AAA4EF9-9D62-4E5B-A559-3AD64F589666}" type="datetime1">
              <a:rPr lang="en-GB" smtClean="0"/>
              <a:pPr/>
              <a:t>22/12/2025</a:t>
            </a:fld>
            <a:endParaRPr lang="en-GB"/>
          </a:p>
        </p:txBody>
      </p:sp>
      <p:sp>
        <p:nvSpPr>
          <p:cNvPr id="6" name="Footer Placeholder 5">
            <a:extLst>
              <a:ext uri="{FF2B5EF4-FFF2-40B4-BE49-F238E27FC236}">
                <a16:creationId xmlns:a16="http://schemas.microsoft.com/office/drawing/2014/main" id="{5D70ACE2-CF77-9AC4-52EF-82FBD40BB672}"/>
              </a:ext>
            </a:extLst>
          </p:cNvPr>
          <p:cNvSpPr>
            <a:spLocks noGrp="1"/>
          </p:cNvSpPr>
          <p:nvPr>
            <p:ph type="ftr" sz="quarter" idx="11"/>
          </p:nvPr>
        </p:nvSpPr>
        <p:spPr/>
        <p:txBody>
          <a:bodyPr/>
          <a:lstStyle/>
          <a:p>
            <a:r>
              <a:rPr lang="en-GB"/>
              <a:t>Kick-Off Optimus Syria</a:t>
            </a:r>
          </a:p>
        </p:txBody>
      </p:sp>
      <p:sp>
        <p:nvSpPr>
          <p:cNvPr id="7" name="Slide Number Placeholder 6">
            <a:extLst>
              <a:ext uri="{FF2B5EF4-FFF2-40B4-BE49-F238E27FC236}">
                <a16:creationId xmlns:a16="http://schemas.microsoft.com/office/drawing/2014/main" id="{A560D674-CAD3-59F8-9DF5-CA4D8E7A04CE}"/>
              </a:ext>
            </a:extLst>
          </p:cNvPr>
          <p:cNvSpPr>
            <a:spLocks noGrp="1"/>
          </p:cNvSpPr>
          <p:nvPr>
            <p:ph type="sldNum" sz="quarter" idx="12"/>
          </p:nvPr>
        </p:nvSpPr>
        <p:spPr/>
        <p:txBody>
          <a:bodyPr/>
          <a:lstStyle/>
          <a:p>
            <a:fld id="{013F6232-4F06-48BA-8F69-BF531F607829}" type="slidenum">
              <a:rPr lang="en-GB" smtClean="0"/>
              <a:pPr/>
              <a:t>‹#›</a:t>
            </a:fld>
            <a:endParaRPr lang="en-GB"/>
          </a:p>
        </p:txBody>
      </p:sp>
    </p:spTree>
    <p:extLst>
      <p:ext uri="{BB962C8B-B14F-4D97-AF65-F5344CB8AC3E}">
        <p14:creationId xmlns:p14="http://schemas.microsoft.com/office/powerpoint/2010/main" val="3727982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2DC87-27CE-5A07-9629-719DC91DE44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3F65E744-3606-1D16-E7B2-58DAFC3E88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EA9C703-BF20-85AF-358A-01ADED33CF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64AE937-083F-51CA-E382-30FE9BEB01B2}"/>
              </a:ext>
            </a:extLst>
          </p:cNvPr>
          <p:cNvSpPr>
            <a:spLocks noGrp="1"/>
          </p:cNvSpPr>
          <p:nvPr>
            <p:ph type="dt" sz="half" idx="10"/>
          </p:nvPr>
        </p:nvSpPr>
        <p:spPr/>
        <p:txBody>
          <a:bodyPr/>
          <a:lstStyle/>
          <a:p>
            <a:fld id="{C7DDFDC8-E43A-43A1-931C-3C6B81D788BC}" type="datetime1">
              <a:rPr lang="en-GB" smtClean="0"/>
              <a:pPr/>
              <a:t>22/12/2025</a:t>
            </a:fld>
            <a:endParaRPr lang="en-GB"/>
          </a:p>
        </p:txBody>
      </p:sp>
      <p:sp>
        <p:nvSpPr>
          <p:cNvPr id="6" name="Footer Placeholder 5">
            <a:extLst>
              <a:ext uri="{FF2B5EF4-FFF2-40B4-BE49-F238E27FC236}">
                <a16:creationId xmlns:a16="http://schemas.microsoft.com/office/drawing/2014/main" id="{A11F255A-C1CC-7A32-A0B3-4283D8583650}"/>
              </a:ext>
            </a:extLst>
          </p:cNvPr>
          <p:cNvSpPr>
            <a:spLocks noGrp="1"/>
          </p:cNvSpPr>
          <p:nvPr>
            <p:ph type="ftr" sz="quarter" idx="11"/>
          </p:nvPr>
        </p:nvSpPr>
        <p:spPr/>
        <p:txBody>
          <a:bodyPr/>
          <a:lstStyle/>
          <a:p>
            <a:r>
              <a:rPr lang="en-GB"/>
              <a:t>Kick-Off Optimus Syria</a:t>
            </a:r>
          </a:p>
        </p:txBody>
      </p:sp>
      <p:sp>
        <p:nvSpPr>
          <p:cNvPr id="7" name="Slide Number Placeholder 6">
            <a:extLst>
              <a:ext uri="{FF2B5EF4-FFF2-40B4-BE49-F238E27FC236}">
                <a16:creationId xmlns:a16="http://schemas.microsoft.com/office/drawing/2014/main" id="{8476C013-C03F-024A-D0F4-FF67E6709890}"/>
              </a:ext>
            </a:extLst>
          </p:cNvPr>
          <p:cNvSpPr>
            <a:spLocks noGrp="1"/>
          </p:cNvSpPr>
          <p:nvPr>
            <p:ph type="sldNum" sz="quarter" idx="12"/>
          </p:nvPr>
        </p:nvSpPr>
        <p:spPr/>
        <p:txBody>
          <a:bodyPr/>
          <a:lstStyle/>
          <a:p>
            <a:fld id="{013F6232-4F06-48BA-8F69-BF531F607829}" type="slidenum">
              <a:rPr lang="en-GB" smtClean="0"/>
              <a:pPr/>
              <a:t>‹#›</a:t>
            </a:fld>
            <a:endParaRPr lang="en-GB"/>
          </a:p>
        </p:txBody>
      </p:sp>
    </p:spTree>
    <p:extLst>
      <p:ext uri="{BB962C8B-B14F-4D97-AF65-F5344CB8AC3E}">
        <p14:creationId xmlns:p14="http://schemas.microsoft.com/office/powerpoint/2010/main" val="2036317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A75E23-C68E-95B1-6539-4A187BBC42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476B4C36-B64B-F839-789E-0C40D5E60E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6D593D3-E60D-CF97-AC8A-2B02D933B0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716C39C-11C9-4478-AACD-4B99CE86271F}" type="datetime1">
              <a:rPr lang="en-GB" smtClean="0"/>
              <a:pPr/>
              <a:t>22/12/2025</a:t>
            </a:fld>
            <a:endParaRPr lang="en-GB"/>
          </a:p>
        </p:txBody>
      </p:sp>
      <p:sp>
        <p:nvSpPr>
          <p:cNvPr id="5" name="Footer Placeholder 4">
            <a:extLst>
              <a:ext uri="{FF2B5EF4-FFF2-40B4-BE49-F238E27FC236}">
                <a16:creationId xmlns:a16="http://schemas.microsoft.com/office/drawing/2014/main" id="{F164827E-F028-4C94-EB63-600BCABCD1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GB"/>
              <a:t>Kick-Off Optimus Syria</a:t>
            </a:r>
          </a:p>
        </p:txBody>
      </p:sp>
      <p:sp>
        <p:nvSpPr>
          <p:cNvPr id="6" name="Slide Number Placeholder 5">
            <a:extLst>
              <a:ext uri="{FF2B5EF4-FFF2-40B4-BE49-F238E27FC236}">
                <a16:creationId xmlns:a16="http://schemas.microsoft.com/office/drawing/2014/main" id="{00B8DD39-3F07-862A-3C91-AC52452918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13F6232-4F06-48BA-8F69-BF531F607829}" type="slidenum">
              <a:rPr lang="en-GB" smtClean="0"/>
              <a:pPr/>
              <a:t>‹#›</a:t>
            </a:fld>
            <a:endParaRPr lang="en-GB"/>
          </a:p>
        </p:txBody>
      </p:sp>
    </p:spTree>
    <p:extLst>
      <p:ext uri="{BB962C8B-B14F-4D97-AF65-F5344CB8AC3E}">
        <p14:creationId xmlns:p14="http://schemas.microsoft.com/office/powerpoint/2010/main" val="2725077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324F72-DEC3-C328-E288-A7FC5B1D56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4A7096B6-F39D-5D3A-895A-1CE61CD3F6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520726E2-FBE9-5D75-A698-6FD0ED0970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67C1E37-113B-4587-99CC-1F6CD3314CBE}" type="datetime1">
              <a:rPr lang="en-GB" smtClean="0"/>
              <a:pPr/>
              <a:t>22/12/2025</a:t>
            </a:fld>
            <a:endParaRPr lang="en-GB"/>
          </a:p>
        </p:txBody>
      </p:sp>
      <p:sp>
        <p:nvSpPr>
          <p:cNvPr id="5" name="Footer Placeholder 4">
            <a:extLst>
              <a:ext uri="{FF2B5EF4-FFF2-40B4-BE49-F238E27FC236}">
                <a16:creationId xmlns:a16="http://schemas.microsoft.com/office/drawing/2014/main" id="{775CAFA2-68FA-9BA2-4F27-A8680F5079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GB"/>
              <a:t>Kick-Off Optimus Syria</a:t>
            </a:r>
          </a:p>
        </p:txBody>
      </p:sp>
      <p:sp>
        <p:nvSpPr>
          <p:cNvPr id="6" name="Slide Number Placeholder 5">
            <a:extLst>
              <a:ext uri="{FF2B5EF4-FFF2-40B4-BE49-F238E27FC236}">
                <a16:creationId xmlns:a16="http://schemas.microsoft.com/office/drawing/2014/main" id="{C1A027B2-667B-4034-930B-AB076347AC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126457B-11B5-4397-9456-911FAE9FD3F4}" type="slidenum">
              <a:rPr lang="en-GB" smtClean="0"/>
              <a:pPr/>
              <a:t>‹#›</a:t>
            </a:fld>
            <a:endParaRPr lang="en-GB"/>
          </a:p>
        </p:txBody>
      </p:sp>
    </p:spTree>
    <p:extLst>
      <p:ext uri="{BB962C8B-B14F-4D97-AF65-F5344CB8AC3E}">
        <p14:creationId xmlns:p14="http://schemas.microsoft.com/office/powerpoint/2010/main" val="25614817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D3FC7EDF-25D6-28E8-DCE0-52ED50209C25}"/>
              </a:ext>
            </a:extLst>
          </p:cNvPr>
          <p:cNvSpPr txBox="1"/>
          <p:nvPr/>
        </p:nvSpPr>
        <p:spPr>
          <a:xfrm>
            <a:off x="3913526" y="4104491"/>
            <a:ext cx="4142630" cy="618631"/>
          </a:xfrm>
          <a:prstGeom prst="rect">
            <a:avLst/>
          </a:prstGeom>
          <a:noFill/>
        </p:spPr>
        <p:txBody>
          <a:bodyPr wrap="square" lIns="91440" tIns="45720" rIns="91440" bIns="45720" rtlCol="0" anchor="t">
            <a:spAutoFit/>
          </a:bodyPr>
          <a:lstStyle/>
          <a:p>
            <a:pPr algn="ctr">
              <a:lnSpc>
                <a:spcPct val="90000"/>
              </a:lnSpc>
              <a:spcBef>
                <a:spcPts val="1000"/>
              </a:spcBef>
              <a:defRPr/>
            </a:pPr>
            <a:r>
              <a:rPr kumimoji="0" lang="it-IT" sz="1800" i="0" u="none" strike="noStrike" kern="1200" cap="none" spc="0" normalizeH="0" baseline="0" noProof="0" dirty="0">
                <a:ln>
                  <a:noFill/>
                </a:ln>
                <a:effectLst/>
                <a:uLnTx/>
                <a:uFillTx/>
                <a:latin typeface="Times New Roman"/>
                <a:cs typeface="Times New Roman"/>
              </a:rPr>
              <a:t>Date: </a:t>
            </a:r>
            <a:r>
              <a:rPr lang="it-IT" dirty="0">
                <a:latin typeface="Times New Roman"/>
                <a:cs typeface="Times New Roman"/>
              </a:rPr>
              <a:t>23 </a:t>
            </a:r>
            <a:r>
              <a:rPr lang="it-IT" dirty="0" err="1">
                <a:latin typeface="Times New Roman"/>
                <a:ea typeface="+mn-lt"/>
                <a:cs typeface="+mn-lt"/>
              </a:rPr>
              <a:t>December</a:t>
            </a:r>
            <a:r>
              <a:rPr lang="it-IT" dirty="0">
                <a:latin typeface="Times New Roman"/>
                <a:cs typeface="Times New Roman"/>
              </a:rPr>
              <a:t> </a:t>
            </a:r>
            <a:r>
              <a:rPr kumimoji="0" lang="it-IT" sz="1800" i="0" u="none" strike="noStrike" kern="1200" cap="none" spc="0" normalizeH="0" baseline="0" noProof="0" dirty="0">
                <a:ln>
                  <a:noFill/>
                </a:ln>
                <a:effectLst/>
                <a:uLnTx/>
                <a:uFillTx/>
                <a:latin typeface="Times New Roman"/>
                <a:cs typeface="Times New Roman"/>
              </a:rPr>
              <a:t>2025</a:t>
            </a:r>
          </a:p>
          <a:p>
            <a:endParaRPr lang="en-GB">
              <a:latin typeface="Aptos (Textkörper)"/>
            </a:endParaRPr>
          </a:p>
        </p:txBody>
      </p:sp>
    </p:spTree>
    <p:extLst>
      <p:ext uri="{BB962C8B-B14F-4D97-AF65-F5344CB8AC3E}">
        <p14:creationId xmlns:p14="http://schemas.microsoft.com/office/powerpoint/2010/main" val="18867904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4C0F8-86F2-013C-D6E2-7ADAFF3905EB}"/>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4865BC14-F7D5-2FC8-121E-23DA5FCD5F93}"/>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13">
            <a:extLst>
              <a:ext uri="{FF2B5EF4-FFF2-40B4-BE49-F238E27FC236}">
                <a16:creationId xmlns:a16="http://schemas.microsoft.com/office/drawing/2014/main" id="{323C5C2B-E1D7-CFFC-451A-8E8DFDF7ACF9}"/>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07B0A33E-757B-94D5-49BB-31FDB18F3A82}"/>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82D8F6D7-966A-4B67-A587-0EF58DE2E93E}"/>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i-FI" dirty="0">
              <a:solidFill>
                <a:srgbClr val="000000"/>
              </a:solidFill>
              <a:latin typeface="Times New Roman"/>
              <a:cs typeface="Times New Roman"/>
            </a:endParaRPr>
          </a:p>
        </p:txBody>
      </p:sp>
      <p:sp>
        <p:nvSpPr>
          <p:cNvPr id="5" name="Slide Number Placeholder 5">
            <a:extLst>
              <a:ext uri="{FF2B5EF4-FFF2-40B4-BE49-F238E27FC236}">
                <a16:creationId xmlns:a16="http://schemas.microsoft.com/office/drawing/2014/main" id="{E4DE748E-7AD6-5D5F-5072-73F6488E36D7}"/>
              </a:ext>
            </a:extLst>
          </p:cNvPr>
          <p:cNvSpPr>
            <a:spLocks noGrp="1"/>
          </p:cNvSpPr>
          <p:nvPr>
            <p:ph type="sldNum" sz="quarter" idx="12"/>
          </p:nvPr>
        </p:nvSpPr>
        <p:spPr>
          <a:xfrm>
            <a:off x="5952392" y="6513969"/>
            <a:ext cx="287215" cy="365125"/>
          </a:xfrm>
        </p:spPr>
        <p:txBody>
          <a:bodyPr/>
          <a:lstStyle/>
          <a:p>
            <a:fld id="{013F6232-4F06-48BA-8F69-BF531F607829}" type="slidenum">
              <a:rPr lang="en-GB" sz="1400" smtClean="0">
                <a:solidFill>
                  <a:schemeClr val="bg1"/>
                </a:solidFill>
              </a:rPr>
              <a:pPr/>
              <a:t>10</a:t>
            </a:fld>
            <a:endParaRPr lang="en-GB" sz="1400">
              <a:solidFill>
                <a:schemeClr val="bg1"/>
              </a:solidFill>
            </a:endParaRPr>
          </a:p>
        </p:txBody>
      </p:sp>
      <p:sp>
        <p:nvSpPr>
          <p:cNvPr id="2" name="Titel 1">
            <a:extLst>
              <a:ext uri="{FF2B5EF4-FFF2-40B4-BE49-F238E27FC236}">
                <a16:creationId xmlns:a16="http://schemas.microsoft.com/office/drawing/2014/main" id="{30BA694F-21DC-A43A-EF99-EDEDD4155EEE}"/>
              </a:ext>
            </a:extLst>
          </p:cNvPr>
          <p:cNvSpPr>
            <a:spLocks noGrp="1"/>
          </p:cNvSpPr>
          <p:nvPr>
            <p:ph type="title"/>
          </p:nvPr>
        </p:nvSpPr>
        <p:spPr>
          <a:xfrm>
            <a:off x="484418" y="502853"/>
            <a:ext cx="11184418" cy="712728"/>
          </a:xfrm>
        </p:spPr>
        <p:txBody>
          <a:bodyPr>
            <a:normAutofit/>
          </a:bodyPr>
          <a:lstStyle/>
          <a:p>
            <a:pPr algn="ctr"/>
            <a:r>
              <a:rPr lang="de-DE" sz="2400" b="1" dirty="0">
                <a:latin typeface="Times New Roman"/>
                <a:cs typeface="Times New Roman"/>
              </a:rPr>
              <a:t>Bending and </a:t>
            </a:r>
            <a:r>
              <a:rPr lang="de-DE" sz="2400" b="1" dirty="0" err="1">
                <a:latin typeface="Times New Roman"/>
                <a:cs typeface="Times New Roman"/>
              </a:rPr>
              <a:t>contact</a:t>
            </a:r>
            <a:r>
              <a:rPr lang="de-DE" sz="2400" b="1" dirty="0">
                <a:latin typeface="Times New Roman"/>
                <a:cs typeface="Times New Roman"/>
              </a:rPr>
              <a:t> stress </a:t>
            </a:r>
            <a:r>
              <a:rPr lang="de-DE" sz="2400" b="1" dirty="0" err="1">
                <a:latin typeface="Times New Roman"/>
                <a:cs typeface="Times New Roman"/>
              </a:rPr>
              <a:t>for</a:t>
            </a:r>
            <a:r>
              <a:rPr lang="de-DE" sz="2400" b="1" dirty="0">
                <a:latin typeface="Times New Roman"/>
                <a:cs typeface="Times New Roman"/>
              </a:rPr>
              <a:t> </a:t>
            </a:r>
            <a:r>
              <a:rPr lang="de-DE" sz="2400" b="1" dirty="0" err="1">
                <a:latin typeface="Times New Roman"/>
                <a:cs typeface="Times New Roman"/>
              </a:rPr>
              <a:t>gears</a:t>
            </a:r>
            <a:endParaRPr lang="de-DE" sz="2400" b="1" dirty="0" err="1">
              <a:latin typeface="Times New Roman"/>
            </a:endParaRPr>
          </a:p>
        </p:txBody>
      </p:sp>
      <p:cxnSp>
        <p:nvCxnSpPr>
          <p:cNvPr id="6" name="Straight Connector 5">
            <a:extLst>
              <a:ext uri="{FF2B5EF4-FFF2-40B4-BE49-F238E27FC236}">
                <a16:creationId xmlns:a16="http://schemas.microsoft.com/office/drawing/2014/main" id="{59F679C0-0021-1ADF-9A83-BD30ABD94392}"/>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8" name="Rechteck 17">
            <a:extLst>
              <a:ext uri="{FF2B5EF4-FFF2-40B4-BE49-F238E27FC236}">
                <a16:creationId xmlns:a16="http://schemas.microsoft.com/office/drawing/2014/main" id="{5E030257-A2EA-C8CA-D233-A00B12A3AE84}"/>
              </a:ext>
            </a:extLst>
          </p:cNvPr>
          <p:cNvSpPr/>
          <p:nvPr/>
        </p:nvSpPr>
        <p:spPr>
          <a:xfrm>
            <a:off x="8057951" y="6581315"/>
            <a:ext cx="3969268" cy="233553"/>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400" err="1">
                <a:solidFill>
                  <a:srgbClr val="000000"/>
                </a:solidFill>
                <a:latin typeface="Times New Roman"/>
                <a:cs typeface="Times New Roman"/>
              </a:rPr>
              <a:t>Gearbox</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Brake</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Coupling</a:t>
            </a:r>
            <a:endParaRPr lang="en-US" sz="1400" err="1"/>
          </a:p>
        </p:txBody>
      </p:sp>
      <p:sp>
        <p:nvSpPr>
          <p:cNvPr id="14" name="Textplatzhalter 9">
            <a:extLst>
              <a:ext uri="{FF2B5EF4-FFF2-40B4-BE49-F238E27FC236}">
                <a16:creationId xmlns:a16="http://schemas.microsoft.com/office/drawing/2014/main" id="{CDA133D6-3D82-3446-7A1A-97C22FBC44D6}"/>
              </a:ext>
            </a:extLst>
          </p:cNvPr>
          <p:cNvSpPr>
            <a:spLocks noGrp="1"/>
          </p:cNvSpPr>
          <p:nvPr/>
        </p:nvSpPr>
        <p:spPr>
          <a:xfrm>
            <a:off x="-1765360" y="6520981"/>
            <a:ext cx="5596085" cy="365125"/>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de-DE" sz="1200" kern="1200" dirty="0" smtClean="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solidFill>
                  <a:schemeClr val="tx1"/>
                </a:solidFill>
                <a:latin typeface="Times New Roman"/>
                <a:cs typeface="Times New Roman"/>
              </a:rPr>
              <a:t>23-12-2025</a:t>
            </a:r>
          </a:p>
        </p:txBody>
      </p:sp>
      <p:sp>
        <p:nvSpPr>
          <p:cNvPr id="3" name="Content Placeholder 2">
            <a:extLst>
              <a:ext uri="{FF2B5EF4-FFF2-40B4-BE49-F238E27FC236}">
                <a16:creationId xmlns:a16="http://schemas.microsoft.com/office/drawing/2014/main" id="{745647FF-2366-6F55-DF84-089CB702CC6F}"/>
              </a:ext>
            </a:extLst>
          </p:cNvPr>
          <p:cNvSpPr>
            <a:spLocks noGrp="1"/>
          </p:cNvSpPr>
          <p:nvPr/>
        </p:nvSpPr>
        <p:spPr>
          <a:xfrm>
            <a:off x="838200" y="1388226"/>
            <a:ext cx="10515600" cy="4911191"/>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800">
              <a:latin typeface="Times New Roman"/>
              <a:cs typeface="Times New Roman"/>
            </a:endParaRPr>
          </a:p>
          <a:p>
            <a:endParaRPr lang="en-GB"/>
          </a:p>
        </p:txBody>
      </p:sp>
      <p:graphicFrame>
        <p:nvGraphicFramePr>
          <p:cNvPr id="16" name="Table 15">
            <a:extLst>
              <a:ext uri="{FF2B5EF4-FFF2-40B4-BE49-F238E27FC236}">
                <a16:creationId xmlns:a16="http://schemas.microsoft.com/office/drawing/2014/main" id="{8AE1A180-7EDB-B5C7-DC68-CF182076561C}"/>
              </a:ext>
            </a:extLst>
          </p:cNvPr>
          <p:cNvGraphicFramePr>
            <a:graphicFrameLocks noGrp="1"/>
          </p:cNvGraphicFramePr>
          <p:nvPr>
            <p:extLst>
              <p:ext uri="{D42A27DB-BD31-4B8C-83A1-F6EECF244321}">
                <p14:modId xmlns:p14="http://schemas.microsoft.com/office/powerpoint/2010/main" val="475396925"/>
              </p:ext>
            </p:extLst>
          </p:nvPr>
        </p:nvGraphicFramePr>
        <p:xfrm>
          <a:off x="1615022" y="2632595"/>
          <a:ext cx="8911377" cy="2046372"/>
        </p:xfrm>
        <a:graphic>
          <a:graphicData uri="http://schemas.openxmlformats.org/drawingml/2006/table">
            <a:tbl>
              <a:tblPr firstRow="1" bandRow="1">
                <a:tableStyleId>{5C22544A-7EE6-4342-B048-85BDC9FD1C3A}</a:tableStyleId>
              </a:tblPr>
              <a:tblGrid>
                <a:gridCol w="2970459">
                  <a:extLst>
                    <a:ext uri="{9D8B030D-6E8A-4147-A177-3AD203B41FA5}">
                      <a16:colId xmlns:a16="http://schemas.microsoft.com/office/drawing/2014/main" val="2173521950"/>
                    </a:ext>
                  </a:extLst>
                </a:gridCol>
                <a:gridCol w="2970459">
                  <a:extLst>
                    <a:ext uri="{9D8B030D-6E8A-4147-A177-3AD203B41FA5}">
                      <a16:colId xmlns:a16="http://schemas.microsoft.com/office/drawing/2014/main" val="1629088059"/>
                    </a:ext>
                  </a:extLst>
                </a:gridCol>
                <a:gridCol w="2970459">
                  <a:extLst>
                    <a:ext uri="{9D8B030D-6E8A-4147-A177-3AD203B41FA5}">
                      <a16:colId xmlns:a16="http://schemas.microsoft.com/office/drawing/2014/main" val="3829822354"/>
                    </a:ext>
                  </a:extLst>
                </a:gridCol>
              </a:tblGrid>
              <a:tr h="682124">
                <a:tc>
                  <a:txBody>
                    <a:bodyPr/>
                    <a:lstStyle/>
                    <a:p>
                      <a:r>
                        <a:rPr lang="en-US" b="1">
                          <a:latin typeface="Times New Roman"/>
                        </a:rPr>
                        <a:t>Parameter</a:t>
                      </a:r>
                      <a:endParaRPr lang="en-US" b="1" dirty="0">
                        <a:latin typeface="Times New Roman"/>
                      </a:endParaRPr>
                    </a:p>
                  </a:txBody>
                  <a:tcPr/>
                </a:tc>
                <a:tc>
                  <a:txBody>
                    <a:bodyPr/>
                    <a:lstStyle/>
                    <a:p>
                      <a:r>
                        <a:rPr lang="en-US" b="1">
                          <a:latin typeface="Times New Roman"/>
                        </a:rPr>
                        <a:t>1st stage</a:t>
                      </a:r>
                      <a:endParaRPr lang="en-US" b="1" dirty="0">
                        <a:latin typeface="Times New Roman"/>
                      </a:endParaRPr>
                    </a:p>
                  </a:txBody>
                  <a:tcPr/>
                </a:tc>
                <a:tc>
                  <a:txBody>
                    <a:bodyPr/>
                    <a:lstStyle/>
                    <a:p>
                      <a:r>
                        <a:rPr lang="en-US" b="1">
                          <a:latin typeface="Times New Roman"/>
                        </a:rPr>
                        <a:t>2nd stage</a:t>
                      </a:r>
                      <a:endParaRPr lang="en-US" b="1" dirty="0">
                        <a:latin typeface="Times New Roman"/>
                      </a:endParaRPr>
                    </a:p>
                  </a:txBody>
                  <a:tcPr/>
                </a:tc>
                <a:extLst>
                  <a:ext uri="{0D108BD9-81ED-4DB2-BD59-A6C34878D82A}">
                    <a16:rowId xmlns:a16="http://schemas.microsoft.com/office/drawing/2014/main" val="3909790152"/>
                  </a:ext>
                </a:extLst>
              </a:tr>
              <a:tr h="682124">
                <a:tc>
                  <a:txBody>
                    <a:bodyPr/>
                    <a:lstStyle/>
                    <a:p>
                      <a:r>
                        <a:rPr lang="en-US" b="1" dirty="0">
                          <a:latin typeface="Times New Roman"/>
                        </a:rPr>
                        <a:t>Bending </a:t>
                      </a:r>
                      <a:r>
                        <a:rPr lang="en-US" b="1" dirty="0" err="1">
                          <a:latin typeface="Times New Roman"/>
                        </a:rPr>
                        <a:t>factor,SF</a:t>
                      </a:r>
                    </a:p>
                  </a:txBody>
                  <a:tcPr/>
                </a:tc>
                <a:tc>
                  <a:txBody>
                    <a:bodyPr/>
                    <a:lstStyle/>
                    <a:p>
                      <a:r>
                        <a:rPr lang="en-US" b="1">
                          <a:latin typeface="Times New Roman"/>
                        </a:rPr>
                        <a:t>4.35 </a:t>
                      </a:r>
                      <a:endParaRPr lang="en-US" b="1" dirty="0">
                        <a:latin typeface="Times New Roman"/>
                      </a:endParaRPr>
                    </a:p>
                  </a:txBody>
                  <a:tcPr>
                    <a:solidFill>
                      <a:schemeClr val="accent3">
                        <a:lumMod val="20000"/>
                        <a:lumOff val="80000"/>
                      </a:schemeClr>
                    </a:solidFill>
                  </a:tcPr>
                </a:tc>
                <a:tc>
                  <a:txBody>
                    <a:bodyPr/>
                    <a:lstStyle/>
                    <a:p>
                      <a:r>
                        <a:rPr lang="en-US" b="1">
                          <a:latin typeface="Times New Roman"/>
                        </a:rPr>
                        <a:t>3.2</a:t>
                      </a:r>
                      <a:endParaRPr lang="en-US" b="1" dirty="0">
                        <a:latin typeface="Times New Roman"/>
                      </a:endParaRPr>
                    </a:p>
                  </a:txBody>
                  <a:tcPr>
                    <a:solidFill>
                      <a:schemeClr val="accent3">
                        <a:lumMod val="20000"/>
                        <a:lumOff val="80000"/>
                      </a:schemeClr>
                    </a:solidFill>
                  </a:tcPr>
                </a:tc>
                <a:extLst>
                  <a:ext uri="{0D108BD9-81ED-4DB2-BD59-A6C34878D82A}">
                    <a16:rowId xmlns:a16="http://schemas.microsoft.com/office/drawing/2014/main" val="2694714332"/>
                  </a:ext>
                </a:extLst>
              </a:tr>
              <a:tr h="682124">
                <a:tc>
                  <a:txBody>
                    <a:bodyPr/>
                    <a:lstStyle/>
                    <a:p>
                      <a:r>
                        <a:rPr lang="en-US" b="1" dirty="0">
                          <a:latin typeface="Times New Roman"/>
                        </a:rPr>
                        <a:t>Contact </a:t>
                      </a:r>
                      <a:r>
                        <a:rPr lang="en-US" b="1" dirty="0" err="1">
                          <a:latin typeface="Times New Roman"/>
                        </a:rPr>
                        <a:t>factor,SH</a:t>
                      </a:r>
                    </a:p>
                  </a:txBody>
                  <a:tcPr/>
                </a:tc>
                <a:tc>
                  <a:txBody>
                    <a:bodyPr/>
                    <a:lstStyle/>
                    <a:p>
                      <a:r>
                        <a:rPr lang="en-US" b="1">
                          <a:latin typeface="Times New Roman"/>
                        </a:rPr>
                        <a:t>1.40</a:t>
                      </a:r>
                      <a:endParaRPr lang="en-US" b="1" dirty="0">
                        <a:latin typeface="Times New Roman"/>
                      </a:endParaRPr>
                    </a:p>
                  </a:txBody>
                  <a:tcPr>
                    <a:solidFill>
                      <a:schemeClr val="accent3">
                        <a:lumMod val="20000"/>
                        <a:lumOff val="80000"/>
                      </a:schemeClr>
                    </a:solidFill>
                  </a:tcPr>
                </a:tc>
                <a:tc>
                  <a:txBody>
                    <a:bodyPr/>
                    <a:lstStyle/>
                    <a:p>
                      <a:r>
                        <a:rPr lang="en-US" b="1">
                          <a:latin typeface="Times New Roman"/>
                        </a:rPr>
                        <a:t>1.90</a:t>
                      </a:r>
                      <a:endParaRPr lang="en-US" b="1" dirty="0">
                        <a:latin typeface="Times New Roman"/>
                      </a:endParaRPr>
                    </a:p>
                  </a:txBody>
                  <a:tcPr>
                    <a:solidFill>
                      <a:schemeClr val="accent3">
                        <a:lumMod val="20000"/>
                        <a:lumOff val="80000"/>
                      </a:schemeClr>
                    </a:solidFill>
                  </a:tcPr>
                </a:tc>
                <a:extLst>
                  <a:ext uri="{0D108BD9-81ED-4DB2-BD59-A6C34878D82A}">
                    <a16:rowId xmlns:a16="http://schemas.microsoft.com/office/drawing/2014/main" val="602928893"/>
                  </a:ext>
                </a:extLst>
              </a:tr>
            </a:tbl>
          </a:graphicData>
        </a:graphic>
      </p:graphicFrame>
      <p:sp>
        <p:nvSpPr>
          <p:cNvPr id="17" name="TextBox 16">
            <a:extLst>
              <a:ext uri="{FF2B5EF4-FFF2-40B4-BE49-F238E27FC236}">
                <a16:creationId xmlns:a16="http://schemas.microsoft.com/office/drawing/2014/main" id="{322E7DD8-F450-3292-4F5C-D5F4D3F51796}"/>
              </a:ext>
            </a:extLst>
          </p:cNvPr>
          <p:cNvSpPr txBox="1"/>
          <p:nvPr/>
        </p:nvSpPr>
        <p:spPr>
          <a:xfrm>
            <a:off x="1617945" y="5026068"/>
            <a:ext cx="609600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u="sng">
                <a:latin typeface="Times New Roman"/>
                <a:cs typeface="Times New Roman"/>
              </a:rPr>
              <a:t>SF min ≥ 1.56 and SH min ≥ 1.25</a:t>
            </a:r>
          </a:p>
          <a:p>
            <a:pPr algn="ctr"/>
            <a:endParaRPr lang="en-US"/>
          </a:p>
        </p:txBody>
      </p:sp>
    </p:spTree>
    <p:extLst>
      <p:ext uri="{BB962C8B-B14F-4D97-AF65-F5344CB8AC3E}">
        <p14:creationId xmlns:p14="http://schemas.microsoft.com/office/powerpoint/2010/main" val="3734667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F3A16-B0C7-40E5-54BA-EC4EB1955AEF}"/>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83C038FC-C0CC-37E9-66DF-E2FC136EACD2}"/>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13">
            <a:extLst>
              <a:ext uri="{FF2B5EF4-FFF2-40B4-BE49-F238E27FC236}">
                <a16:creationId xmlns:a16="http://schemas.microsoft.com/office/drawing/2014/main" id="{C828B5A8-253B-5035-AE21-8A21C40B2FFB}"/>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1B9392DE-1AEC-BEDA-6C01-27665D79D188}"/>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AF2D949A-FD5D-0F26-18FB-3ED5A42D12AA}"/>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i-FI" dirty="0">
              <a:solidFill>
                <a:srgbClr val="000000"/>
              </a:solidFill>
              <a:latin typeface="Times New Roman"/>
              <a:cs typeface="Times New Roman"/>
            </a:endParaRPr>
          </a:p>
        </p:txBody>
      </p:sp>
      <p:cxnSp>
        <p:nvCxnSpPr>
          <p:cNvPr id="6" name="Straight Connector 5">
            <a:extLst>
              <a:ext uri="{FF2B5EF4-FFF2-40B4-BE49-F238E27FC236}">
                <a16:creationId xmlns:a16="http://schemas.microsoft.com/office/drawing/2014/main" id="{4C3BB37D-B185-036E-BAA2-5AE294A0C473}"/>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3" name="Title 2">
            <a:extLst>
              <a:ext uri="{FF2B5EF4-FFF2-40B4-BE49-F238E27FC236}">
                <a16:creationId xmlns:a16="http://schemas.microsoft.com/office/drawing/2014/main" id="{7C79BD84-3003-3E73-F866-7205D9A8DE8F}"/>
              </a:ext>
            </a:extLst>
          </p:cNvPr>
          <p:cNvSpPr>
            <a:spLocks noGrp="1"/>
          </p:cNvSpPr>
          <p:nvPr>
            <p:ph type="title"/>
          </p:nvPr>
        </p:nvSpPr>
        <p:spPr>
          <a:xfrm>
            <a:off x="592540" y="145123"/>
            <a:ext cx="10515600" cy="1325563"/>
          </a:xfrm>
        </p:spPr>
        <p:txBody>
          <a:bodyPr/>
          <a:lstStyle/>
          <a:p>
            <a:r>
              <a:rPr lang="en-US" sz="2400" dirty="0">
                <a:latin typeface="Times New Roman"/>
                <a:cs typeface="Times New Roman"/>
              </a:rPr>
              <a:t>                                        </a:t>
            </a:r>
            <a:r>
              <a:rPr lang="en-US" sz="2400" b="1">
                <a:latin typeface="Times New Roman"/>
                <a:cs typeface="Times New Roman"/>
              </a:rPr>
              <a:t>    Gearbox elastomeric calculation</a:t>
            </a:r>
          </a:p>
        </p:txBody>
      </p:sp>
      <p:sp>
        <p:nvSpPr>
          <p:cNvPr id="4" name="Slide Number Placeholder 5">
            <a:extLst>
              <a:ext uri="{FF2B5EF4-FFF2-40B4-BE49-F238E27FC236}">
                <a16:creationId xmlns:a16="http://schemas.microsoft.com/office/drawing/2014/main" id="{0E08515C-544D-0CB2-302D-3BD06BCCECEE}"/>
              </a:ext>
            </a:extLst>
          </p:cNvPr>
          <p:cNvSpPr>
            <a:spLocks noGrp="1"/>
          </p:cNvSpPr>
          <p:nvPr>
            <p:ph type="sldNum" sz="quarter" idx="12"/>
          </p:nvPr>
        </p:nvSpPr>
        <p:spPr>
          <a:xfrm>
            <a:off x="5851751" y="6542723"/>
            <a:ext cx="560384" cy="321994"/>
          </a:xfrm>
        </p:spPr>
        <p:txBody>
          <a:bodyPr/>
          <a:lstStyle/>
          <a:p>
            <a:fld id="{013F6232-4F06-48BA-8F69-BF531F607829}" type="slidenum">
              <a:rPr lang="en-GB" sz="1400" smtClean="0">
                <a:solidFill>
                  <a:schemeClr val="bg1"/>
                </a:solidFill>
              </a:rPr>
              <a:pPr/>
              <a:t>11</a:t>
            </a:fld>
            <a:endParaRPr lang="en-GB" sz="1400">
              <a:solidFill>
                <a:schemeClr val="bg1"/>
              </a:solidFill>
            </a:endParaRPr>
          </a:p>
        </p:txBody>
      </p:sp>
      <p:sp>
        <p:nvSpPr>
          <p:cNvPr id="8" name="Rechteck 17">
            <a:extLst>
              <a:ext uri="{FF2B5EF4-FFF2-40B4-BE49-F238E27FC236}">
                <a16:creationId xmlns:a16="http://schemas.microsoft.com/office/drawing/2014/main" id="{114DF090-DC33-4B3A-78D0-A82694D8A8BF}"/>
              </a:ext>
            </a:extLst>
          </p:cNvPr>
          <p:cNvSpPr/>
          <p:nvPr/>
        </p:nvSpPr>
        <p:spPr>
          <a:xfrm>
            <a:off x="8057951" y="6581315"/>
            <a:ext cx="3969268" cy="233553"/>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400" err="1">
                <a:solidFill>
                  <a:srgbClr val="000000"/>
                </a:solidFill>
                <a:latin typeface="Times New Roman"/>
                <a:cs typeface="Times New Roman"/>
              </a:rPr>
              <a:t>Gearbox</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Brake</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Coupling</a:t>
            </a:r>
            <a:endParaRPr lang="en-US" sz="1400" err="1"/>
          </a:p>
        </p:txBody>
      </p:sp>
      <p:sp>
        <p:nvSpPr>
          <p:cNvPr id="13" name="Textplatzhalter 9">
            <a:extLst>
              <a:ext uri="{FF2B5EF4-FFF2-40B4-BE49-F238E27FC236}">
                <a16:creationId xmlns:a16="http://schemas.microsoft.com/office/drawing/2014/main" id="{C204AB47-E94C-479C-9B0B-A3FB142F0CB5}"/>
              </a:ext>
            </a:extLst>
          </p:cNvPr>
          <p:cNvSpPr>
            <a:spLocks noGrp="1"/>
          </p:cNvSpPr>
          <p:nvPr/>
        </p:nvSpPr>
        <p:spPr>
          <a:xfrm>
            <a:off x="-1765360" y="6520981"/>
            <a:ext cx="5596085" cy="365125"/>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de-DE" sz="1200" kern="1200" dirty="0" smtClean="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solidFill>
                  <a:schemeClr val="tx1"/>
                </a:solidFill>
                <a:latin typeface="Times New Roman"/>
                <a:cs typeface="Times New Roman"/>
              </a:rPr>
              <a:t>23-12-2025</a:t>
            </a:r>
          </a:p>
        </p:txBody>
      </p:sp>
      <p:graphicFrame>
        <p:nvGraphicFramePr>
          <p:cNvPr id="2" name="Table 1">
            <a:extLst>
              <a:ext uri="{FF2B5EF4-FFF2-40B4-BE49-F238E27FC236}">
                <a16:creationId xmlns:a16="http://schemas.microsoft.com/office/drawing/2014/main" id="{1C1E9D32-4881-9BDC-32D1-F7C50F9F41DB}"/>
              </a:ext>
            </a:extLst>
          </p:cNvPr>
          <p:cNvGraphicFramePr>
            <a:graphicFrameLocks noGrp="1"/>
          </p:cNvGraphicFramePr>
          <p:nvPr>
            <p:extLst>
              <p:ext uri="{D42A27DB-BD31-4B8C-83A1-F6EECF244321}">
                <p14:modId xmlns:p14="http://schemas.microsoft.com/office/powerpoint/2010/main" val="3274810728"/>
              </p:ext>
            </p:extLst>
          </p:nvPr>
        </p:nvGraphicFramePr>
        <p:xfrm>
          <a:off x="174529" y="1275609"/>
          <a:ext cx="5379850" cy="4905215"/>
        </p:xfrm>
        <a:graphic>
          <a:graphicData uri="http://schemas.openxmlformats.org/drawingml/2006/table">
            <a:tbl>
              <a:tblPr firstRow="1" bandRow="1">
                <a:tableStyleId>{5C22544A-7EE6-4342-B048-85BDC9FD1C3A}</a:tableStyleId>
              </a:tblPr>
              <a:tblGrid>
                <a:gridCol w="2689925">
                  <a:extLst>
                    <a:ext uri="{9D8B030D-6E8A-4147-A177-3AD203B41FA5}">
                      <a16:colId xmlns:a16="http://schemas.microsoft.com/office/drawing/2014/main" val="89259497"/>
                    </a:ext>
                  </a:extLst>
                </a:gridCol>
                <a:gridCol w="2689925">
                  <a:extLst>
                    <a:ext uri="{9D8B030D-6E8A-4147-A177-3AD203B41FA5}">
                      <a16:colId xmlns:a16="http://schemas.microsoft.com/office/drawing/2014/main" val="3387835064"/>
                    </a:ext>
                  </a:extLst>
                </a:gridCol>
              </a:tblGrid>
              <a:tr h="609305">
                <a:tc>
                  <a:txBody>
                    <a:bodyPr/>
                    <a:lstStyle/>
                    <a:p>
                      <a:r>
                        <a:rPr lang="en-US" b="1">
                          <a:latin typeface="Times New Roman"/>
                        </a:rPr>
                        <a:t>Parameter</a:t>
                      </a:r>
                      <a:endParaRPr lang="en-US" b="1" dirty="0">
                        <a:latin typeface="Times New Roman"/>
                      </a:endParaRPr>
                    </a:p>
                  </a:txBody>
                  <a:tcPr/>
                </a:tc>
                <a:tc>
                  <a:txBody>
                    <a:bodyPr/>
                    <a:lstStyle/>
                    <a:p>
                      <a:r>
                        <a:rPr lang="en-US" b="1">
                          <a:latin typeface="Times New Roman"/>
                        </a:rPr>
                        <a:t>Values</a:t>
                      </a:r>
                      <a:endParaRPr lang="en-US" b="1" dirty="0">
                        <a:latin typeface="Times New Roman"/>
                      </a:endParaRPr>
                    </a:p>
                  </a:txBody>
                  <a:tcPr/>
                </a:tc>
                <a:extLst>
                  <a:ext uri="{0D108BD9-81ED-4DB2-BD59-A6C34878D82A}">
                    <a16:rowId xmlns:a16="http://schemas.microsoft.com/office/drawing/2014/main" val="3827069849"/>
                  </a:ext>
                </a:extLst>
              </a:tr>
              <a:tr h="609305">
                <a:tc>
                  <a:txBody>
                    <a:bodyPr/>
                    <a:lstStyle/>
                    <a:p>
                      <a:r>
                        <a:rPr lang="en-US" b="1">
                          <a:latin typeface="Times New Roman"/>
                        </a:rPr>
                        <a:t>Power main shaft </a:t>
                      </a:r>
                      <a:endParaRPr lang="en-US" b="1" dirty="0">
                        <a:latin typeface="Times New Roman"/>
                      </a:endParaRPr>
                    </a:p>
                  </a:txBody>
                  <a:tcPr/>
                </a:tc>
                <a:tc>
                  <a:txBody>
                    <a:bodyPr/>
                    <a:lstStyle/>
                    <a:p>
                      <a:r>
                        <a:rPr lang="en-US" b="1">
                          <a:latin typeface="Times New Roman"/>
                        </a:rPr>
                        <a:t>550 KW</a:t>
                      </a:r>
                      <a:endParaRPr lang="en-US" b="1" dirty="0">
                        <a:latin typeface="Times New Roman"/>
                      </a:endParaRPr>
                    </a:p>
                  </a:txBody>
                  <a:tcPr/>
                </a:tc>
                <a:extLst>
                  <a:ext uri="{0D108BD9-81ED-4DB2-BD59-A6C34878D82A}">
                    <a16:rowId xmlns:a16="http://schemas.microsoft.com/office/drawing/2014/main" val="642420859"/>
                  </a:ext>
                </a:extLst>
              </a:tr>
              <a:tr h="609305">
                <a:tc>
                  <a:txBody>
                    <a:bodyPr/>
                    <a:lstStyle/>
                    <a:p>
                      <a:r>
                        <a:rPr lang="en-US" b="1">
                          <a:latin typeface="Times New Roman"/>
                        </a:rPr>
                        <a:t>Rpm </a:t>
                      </a:r>
                      <a:endParaRPr lang="en-US" b="1" dirty="0">
                        <a:latin typeface="Times New Roman"/>
                      </a:endParaRPr>
                    </a:p>
                  </a:txBody>
                  <a:tcPr/>
                </a:tc>
                <a:tc>
                  <a:txBody>
                    <a:bodyPr/>
                    <a:lstStyle/>
                    <a:p>
                      <a:pPr lvl="0">
                        <a:buNone/>
                      </a:pPr>
                      <a:r>
                        <a:rPr lang="en-US" sz="1800" b="1" i="0" u="none" strike="noStrike" noProof="0">
                          <a:solidFill>
                            <a:srgbClr val="000000"/>
                          </a:solidFill>
                          <a:latin typeface="Times New Roman"/>
                        </a:rPr>
                        <a:t>5183.50 </a:t>
                      </a:r>
                      <a:endParaRPr lang="en-US" b="1" dirty="0">
                        <a:latin typeface="Times New Roman"/>
                      </a:endParaRPr>
                    </a:p>
                  </a:txBody>
                  <a:tcPr/>
                </a:tc>
                <a:extLst>
                  <a:ext uri="{0D108BD9-81ED-4DB2-BD59-A6C34878D82A}">
                    <a16:rowId xmlns:a16="http://schemas.microsoft.com/office/drawing/2014/main" val="882529655"/>
                  </a:ext>
                </a:extLst>
              </a:tr>
              <a:tr h="609305">
                <a:tc>
                  <a:txBody>
                    <a:bodyPr/>
                    <a:lstStyle/>
                    <a:p>
                      <a:r>
                        <a:rPr lang="en-US" b="1" dirty="0">
                          <a:latin typeface="Times New Roman"/>
                        </a:rPr>
                        <a:t>Teeth on </a:t>
                      </a:r>
                      <a:r>
                        <a:rPr lang="en-US" b="1">
                          <a:latin typeface="Times New Roman"/>
                        </a:rPr>
                        <a:t>sun gear</a:t>
                      </a:r>
                      <a:endParaRPr lang="en-US" b="1" dirty="0">
                        <a:latin typeface="Times New Roman"/>
                      </a:endParaRPr>
                    </a:p>
                  </a:txBody>
                  <a:tcPr/>
                </a:tc>
                <a:tc>
                  <a:txBody>
                    <a:bodyPr/>
                    <a:lstStyle/>
                    <a:p>
                      <a:r>
                        <a:rPr lang="en-US" b="1">
                          <a:latin typeface="Times New Roman"/>
                        </a:rPr>
                        <a:t>31</a:t>
                      </a:r>
                      <a:endParaRPr lang="en-US" b="1" dirty="0">
                        <a:latin typeface="Times New Roman"/>
                      </a:endParaRPr>
                    </a:p>
                  </a:txBody>
                  <a:tcPr/>
                </a:tc>
                <a:extLst>
                  <a:ext uri="{0D108BD9-81ED-4DB2-BD59-A6C34878D82A}">
                    <a16:rowId xmlns:a16="http://schemas.microsoft.com/office/drawing/2014/main" val="521727308"/>
                  </a:ext>
                </a:extLst>
              </a:tr>
              <a:tr h="609305">
                <a:tc>
                  <a:txBody>
                    <a:bodyPr/>
                    <a:lstStyle/>
                    <a:p>
                      <a:r>
                        <a:rPr lang="en-US" b="1">
                          <a:latin typeface="Times New Roman"/>
                        </a:rPr>
                        <a:t>Teeth on ring gear</a:t>
                      </a:r>
                      <a:endParaRPr lang="en-US" b="1" dirty="0">
                        <a:latin typeface="Times New Roman"/>
                      </a:endParaRPr>
                    </a:p>
                  </a:txBody>
                  <a:tcPr/>
                </a:tc>
                <a:tc>
                  <a:txBody>
                    <a:bodyPr/>
                    <a:lstStyle/>
                    <a:p>
                      <a:r>
                        <a:rPr lang="en-US" b="1">
                          <a:latin typeface="Times New Roman"/>
                        </a:rPr>
                        <a:t>119</a:t>
                      </a:r>
                      <a:endParaRPr lang="en-US" b="1" dirty="0">
                        <a:latin typeface="Times New Roman"/>
                      </a:endParaRPr>
                    </a:p>
                  </a:txBody>
                  <a:tcPr/>
                </a:tc>
                <a:extLst>
                  <a:ext uri="{0D108BD9-81ED-4DB2-BD59-A6C34878D82A}">
                    <a16:rowId xmlns:a16="http://schemas.microsoft.com/office/drawing/2014/main" val="328185527"/>
                  </a:ext>
                </a:extLst>
              </a:tr>
              <a:tr h="609305">
                <a:tc>
                  <a:txBody>
                    <a:bodyPr/>
                    <a:lstStyle/>
                    <a:p>
                      <a:r>
                        <a:rPr lang="en-US" b="1">
                          <a:latin typeface="Times New Roman"/>
                        </a:rPr>
                        <a:t>Distance between torque arm</a:t>
                      </a:r>
                      <a:endParaRPr lang="en-US" b="1" dirty="0">
                        <a:latin typeface="Times New Roman"/>
                      </a:endParaRPr>
                    </a:p>
                  </a:txBody>
                  <a:tcPr/>
                </a:tc>
                <a:tc>
                  <a:txBody>
                    <a:bodyPr/>
                    <a:lstStyle/>
                    <a:p>
                      <a:r>
                        <a:rPr lang="en-US" b="1">
                          <a:latin typeface="Times New Roman"/>
                        </a:rPr>
                        <a:t>3200 mm</a:t>
                      </a:r>
                      <a:endParaRPr lang="en-US" b="1" dirty="0">
                        <a:latin typeface="Times New Roman"/>
                      </a:endParaRPr>
                    </a:p>
                  </a:txBody>
                  <a:tcPr/>
                </a:tc>
                <a:extLst>
                  <a:ext uri="{0D108BD9-81ED-4DB2-BD59-A6C34878D82A}">
                    <a16:rowId xmlns:a16="http://schemas.microsoft.com/office/drawing/2014/main" val="936487053"/>
                  </a:ext>
                </a:extLst>
              </a:tr>
              <a:tr h="609305">
                <a:tc>
                  <a:txBody>
                    <a:bodyPr/>
                    <a:lstStyle/>
                    <a:p>
                      <a:r>
                        <a:rPr lang="en-US" b="1">
                          <a:latin typeface="Times New Roman"/>
                        </a:rPr>
                        <a:t>Torque on carrier</a:t>
                      </a:r>
                      <a:endParaRPr lang="en-US" b="1" dirty="0">
                        <a:latin typeface="Times New Roman"/>
                      </a:endParaRPr>
                    </a:p>
                  </a:txBody>
                  <a:tcPr/>
                </a:tc>
                <a:tc>
                  <a:txBody>
                    <a:bodyPr/>
                    <a:lstStyle/>
                    <a:p>
                      <a:r>
                        <a:rPr lang="en-US" b="1">
                          <a:latin typeface="Times New Roman"/>
                        </a:rPr>
                        <a:t>380098 Nm</a:t>
                      </a:r>
                      <a:endParaRPr lang="en-US" b="1" dirty="0">
                        <a:latin typeface="Times New Roman"/>
                      </a:endParaRPr>
                    </a:p>
                  </a:txBody>
                  <a:tcPr/>
                </a:tc>
                <a:extLst>
                  <a:ext uri="{0D108BD9-81ED-4DB2-BD59-A6C34878D82A}">
                    <a16:rowId xmlns:a16="http://schemas.microsoft.com/office/drawing/2014/main" val="2232964814"/>
                  </a:ext>
                </a:extLst>
              </a:tr>
              <a:tr h="609305">
                <a:tc>
                  <a:txBody>
                    <a:bodyPr/>
                    <a:lstStyle/>
                    <a:p>
                      <a:r>
                        <a:rPr lang="en-US" b="1" dirty="0">
                          <a:latin typeface="Times New Roman"/>
                        </a:rPr>
                        <a:t>Torque on sun </a:t>
                      </a:r>
                      <a:r>
                        <a:rPr lang="en-US" b="1">
                          <a:latin typeface="Times New Roman"/>
                        </a:rPr>
                        <a:t>gear</a:t>
                      </a:r>
                      <a:endParaRPr lang="en-US" b="1" dirty="0">
                        <a:latin typeface="Times New Roman"/>
                      </a:endParaRPr>
                    </a:p>
                  </a:txBody>
                  <a:tcPr/>
                </a:tc>
                <a:tc>
                  <a:txBody>
                    <a:bodyPr/>
                    <a:lstStyle/>
                    <a:p>
                      <a:r>
                        <a:rPr lang="en-US" b="1">
                          <a:latin typeface="Times New Roman"/>
                        </a:rPr>
                        <a:t>98783 Nm</a:t>
                      </a:r>
                      <a:endParaRPr lang="en-US" b="1" dirty="0">
                        <a:latin typeface="Times New Roman"/>
                      </a:endParaRPr>
                    </a:p>
                  </a:txBody>
                  <a:tcPr/>
                </a:tc>
                <a:extLst>
                  <a:ext uri="{0D108BD9-81ED-4DB2-BD59-A6C34878D82A}">
                    <a16:rowId xmlns:a16="http://schemas.microsoft.com/office/drawing/2014/main" val="3375608569"/>
                  </a:ext>
                </a:extLst>
              </a:tr>
            </a:tbl>
          </a:graphicData>
        </a:graphic>
      </p:graphicFrame>
      <p:graphicFrame>
        <p:nvGraphicFramePr>
          <p:cNvPr id="5" name="Table 4">
            <a:extLst>
              <a:ext uri="{FF2B5EF4-FFF2-40B4-BE49-F238E27FC236}">
                <a16:creationId xmlns:a16="http://schemas.microsoft.com/office/drawing/2014/main" id="{7CE0AD7C-B1F3-F810-DD65-BBD57DF4FB9B}"/>
              </a:ext>
            </a:extLst>
          </p:cNvPr>
          <p:cNvGraphicFramePr>
            <a:graphicFrameLocks noGrp="1"/>
          </p:cNvGraphicFramePr>
          <p:nvPr>
            <p:extLst>
              <p:ext uri="{D42A27DB-BD31-4B8C-83A1-F6EECF244321}">
                <p14:modId xmlns:p14="http://schemas.microsoft.com/office/powerpoint/2010/main" val="1946178391"/>
              </p:ext>
            </p:extLst>
          </p:nvPr>
        </p:nvGraphicFramePr>
        <p:xfrm>
          <a:off x="5759050" y="1223417"/>
          <a:ext cx="6262716" cy="4979416"/>
        </p:xfrm>
        <a:graphic>
          <a:graphicData uri="http://schemas.openxmlformats.org/drawingml/2006/table">
            <a:tbl>
              <a:tblPr firstRow="1" bandRow="1">
                <a:tableStyleId>{5C22544A-7EE6-4342-B048-85BDC9FD1C3A}</a:tableStyleId>
              </a:tblPr>
              <a:tblGrid>
                <a:gridCol w="3131358">
                  <a:extLst>
                    <a:ext uri="{9D8B030D-6E8A-4147-A177-3AD203B41FA5}">
                      <a16:colId xmlns:a16="http://schemas.microsoft.com/office/drawing/2014/main" val="89259497"/>
                    </a:ext>
                  </a:extLst>
                </a:gridCol>
                <a:gridCol w="3131358">
                  <a:extLst>
                    <a:ext uri="{9D8B030D-6E8A-4147-A177-3AD203B41FA5}">
                      <a16:colId xmlns:a16="http://schemas.microsoft.com/office/drawing/2014/main" val="3387835064"/>
                    </a:ext>
                  </a:extLst>
                </a:gridCol>
              </a:tblGrid>
              <a:tr h="623299">
                <a:tc>
                  <a:txBody>
                    <a:bodyPr/>
                    <a:lstStyle/>
                    <a:p>
                      <a:r>
                        <a:rPr lang="en-US" b="1">
                          <a:latin typeface="Times New Roman"/>
                        </a:rPr>
                        <a:t>Parameter</a:t>
                      </a:r>
                      <a:endParaRPr lang="en-US" b="1" dirty="0">
                        <a:latin typeface="Times New Roman"/>
                      </a:endParaRPr>
                    </a:p>
                  </a:txBody>
                  <a:tcPr/>
                </a:tc>
                <a:tc>
                  <a:txBody>
                    <a:bodyPr/>
                    <a:lstStyle/>
                    <a:p>
                      <a:r>
                        <a:rPr lang="en-US" b="1">
                          <a:latin typeface="Times New Roman"/>
                        </a:rPr>
                        <a:t>Values</a:t>
                      </a:r>
                      <a:endParaRPr lang="en-US" b="1" dirty="0">
                        <a:latin typeface="Times New Roman"/>
                      </a:endParaRPr>
                    </a:p>
                  </a:txBody>
                  <a:tcPr/>
                </a:tc>
                <a:extLst>
                  <a:ext uri="{0D108BD9-81ED-4DB2-BD59-A6C34878D82A}">
                    <a16:rowId xmlns:a16="http://schemas.microsoft.com/office/drawing/2014/main" val="3827069849"/>
                  </a:ext>
                </a:extLst>
              </a:tr>
              <a:tr h="623299">
                <a:tc>
                  <a:txBody>
                    <a:bodyPr/>
                    <a:lstStyle/>
                    <a:p>
                      <a:r>
                        <a:rPr lang="en-US" b="1">
                          <a:latin typeface="Times New Roman"/>
                        </a:rPr>
                        <a:t>Torque on ring gear</a:t>
                      </a:r>
                      <a:endParaRPr lang="en-US" b="1" dirty="0">
                        <a:latin typeface="Times New Roman"/>
                      </a:endParaRPr>
                    </a:p>
                  </a:txBody>
                  <a:tcPr/>
                </a:tc>
                <a:tc>
                  <a:txBody>
                    <a:bodyPr/>
                    <a:lstStyle/>
                    <a:p>
                      <a:r>
                        <a:rPr lang="en-US" b="1">
                          <a:latin typeface="Times New Roman"/>
                        </a:rPr>
                        <a:t>314800 Nm</a:t>
                      </a:r>
                      <a:endParaRPr lang="en-US" b="1" dirty="0">
                        <a:latin typeface="Times New Roman"/>
                      </a:endParaRPr>
                    </a:p>
                  </a:txBody>
                  <a:tcPr/>
                </a:tc>
                <a:extLst>
                  <a:ext uri="{0D108BD9-81ED-4DB2-BD59-A6C34878D82A}">
                    <a16:rowId xmlns:a16="http://schemas.microsoft.com/office/drawing/2014/main" val="642420859"/>
                  </a:ext>
                </a:extLst>
              </a:tr>
              <a:tr h="623299">
                <a:tc>
                  <a:txBody>
                    <a:bodyPr/>
                    <a:lstStyle/>
                    <a:p>
                      <a:r>
                        <a:rPr lang="en-US" b="1">
                          <a:latin typeface="Times New Roman"/>
                        </a:rPr>
                        <a:t>Dia of the pin inner</a:t>
                      </a:r>
                      <a:endParaRPr lang="en-US" b="1" dirty="0">
                        <a:latin typeface="Times New Roman"/>
                      </a:endParaRPr>
                    </a:p>
                  </a:txBody>
                  <a:tcPr/>
                </a:tc>
                <a:tc>
                  <a:txBody>
                    <a:bodyPr/>
                    <a:lstStyle/>
                    <a:p>
                      <a:r>
                        <a:rPr lang="en-US" b="1">
                          <a:latin typeface="Times New Roman"/>
                        </a:rPr>
                        <a:t>300 mm</a:t>
                      </a:r>
                      <a:endParaRPr lang="en-US" b="1" dirty="0">
                        <a:latin typeface="Times New Roman"/>
                      </a:endParaRPr>
                    </a:p>
                  </a:txBody>
                  <a:tcPr/>
                </a:tc>
                <a:extLst>
                  <a:ext uri="{0D108BD9-81ED-4DB2-BD59-A6C34878D82A}">
                    <a16:rowId xmlns:a16="http://schemas.microsoft.com/office/drawing/2014/main" val="882529655"/>
                  </a:ext>
                </a:extLst>
              </a:tr>
              <a:tr h="623299">
                <a:tc>
                  <a:txBody>
                    <a:bodyPr/>
                    <a:lstStyle/>
                    <a:p>
                      <a:r>
                        <a:rPr lang="en-US" b="1">
                          <a:latin typeface="Times New Roman"/>
                        </a:rPr>
                        <a:t>Dia of pin outer</a:t>
                      </a:r>
                      <a:endParaRPr lang="en-US" b="1" dirty="0">
                        <a:latin typeface="Times New Roman"/>
                      </a:endParaRPr>
                    </a:p>
                  </a:txBody>
                  <a:tcPr/>
                </a:tc>
                <a:tc>
                  <a:txBody>
                    <a:bodyPr/>
                    <a:lstStyle/>
                    <a:p>
                      <a:r>
                        <a:rPr lang="en-US" b="1">
                          <a:latin typeface="Times New Roman"/>
                        </a:rPr>
                        <a:t>400 mm</a:t>
                      </a:r>
                      <a:endParaRPr lang="en-US" b="1" dirty="0">
                        <a:latin typeface="Times New Roman"/>
                      </a:endParaRPr>
                    </a:p>
                  </a:txBody>
                  <a:tcPr/>
                </a:tc>
                <a:extLst>
                  <a:ext uri="{0D108BD9-81ED-4DB2-BD59-A6C34878D82A}">
                    <a16:rowId xmlns:a16="http://schemas.microsoft.com/office/drawing/2014/main" val="521727308"/>
                  </a:ext>
                </a:extLst>
              </a:tr>
              <a:tr h="623299">
                <a:tc>
                  <a:txBody>
                    <a:bodyPr/>
                    <a:lstStyle/>
                    <a:p>
                      <a:r>
                        <a:rPr lang="en-US" b="1" dirty="0">
                          <a:latin typeface="Times New Roman"/>
                        </a:rPr>
                        <a:t>No of </a:t>
                      </a:r>
                      <a:r>
                        <a:rPr lang="en-US" b="1">
                          <a:latin typeface="Times New Roman"/>
                        </a:rPr>
                        <a:t>planet 1st stage</a:t>
                      </a:r>
                      <a:endParaRPr lang="en-US" b="1" dirty="0">
                        <a:latin typeface="Times New Roman"/>
                      </a:endParaRPr>
                    </a:p>
                  </a:txBody>
                  <a:tcPr/>
                </a:tc>
                <a:tc>
                  <a:txBody>
                    <a:bodyPr/>
                    <a:lstStyle/>
                    <a:p>
                      <a:r>
                        <a:rPr lang="en-US" b="1">
                          <a:latin typeface="Times New Roman"/>
                        </a:rPr>
                        <a:t>5</a:t>
                      </a:r>
                      <a:endParaRPr lang="en-US" b="1" dirty="0">
                        <a:latin typeface="Times New Roman"/>
                      </a:endParaRPr>
                    </a:p>
                  </a:txBody>
                  <a:tcPr/>
                </a:tc>
                <a:extLst>
                  <a:ext uri="{0D108BD9-81ED-4DB2-BD59-A6C34878D82A}">
                    <a16:rowId xmlns:a16="http://schemas.microsoft.com/office/drawing/2014/main" val="328185527"/>
                  </a:ext>
                </a:extLst>
              </a:tr>
              <a:tr h="623299">
                <a:tc>
                  <a:txBody>
                    <a:bodyPr/>
                    <a:lstStyle/>
                    <a:p>
                      <a:r>
                        <a:rPr lang="en-US" b="1">
                          <a:latin typeface="Times New Roman"/>
                        </a:rPr>
                        <a:t>Shar stress</a:t>
                      </a:r>
                      <a:endParaRPr lang="en-US" b="1" dirty="0">
                        <a:latin typeface="Times New Roman"/>
                      </a:endParaRPr>
                    </a:p>
                  </a:txBody>
                  <a:tcPr/>
                </a:tc>
                <a:tc>
                  <a:txBody>
                    <a:bodyPr/>
                    <a:lstStyle/>
                    <a:p>
                      <a:r>
                        <a:rPr lang="en-US" b="1" dirty="0">
                          <a:latin typeface="Times New Roman"/>
                        </a:rPr>
                        <a:t>21.8 </a:t>
                      </a:r>
                      <a:r>
                        <a:rPr lang="en-US" b="1" dirty="0" err="1">
                          <a:latin typeface="Times New Roman"/>
                        </a:rPr>
                        <a:t>Mpa</a:t>
                      </a:r>
                    </a:p>
                  </a:txBody>
                  <a:tcPr/>
                </a:tc>
                <a:extLst>
                  <a:ext uri="{0D108BD9-81ED-4DB2-BD59-A6C34878D82A}">
                    <a16:rowId xmlns:a16="http://schemas.microsoft.com/office/drawing/2014/main" val="936487053"/>
                  </a:ext>
                </a:extLst>
              </a:tr>
              <a:tr h="623299">
                <a:tc>
                  <a:txBody>
                    <a:bodyPr/>
                    <a:lstStyle/>
                    <a:p>
                      <a:r>
                        <a:rPr lang="en-US" b="1">
                          <a:latin typeface="Times New Roman"/>
                        </a:rPr>
                        <a:t>Bending stress</a:t>
                      </a:r>
                      <a:endParaRPr lang="en-US" b="1" dirty="0">
                        <a:latin typeface="Times New Roman"/>
                      </a:endParaRPr>
                    </a:p>
                  </a:txBody>
                  <a:tcPr/>
                </a:tc>
                <a:tc>
                  <a:txBody>
                    <a:bodyPr/>
                    <a:lstStyle/>
                    <a:p>
                      <a:r>
                        <a:rPr lang="en-US" b="1" dirty="0">
                          <a:latin typeface="Times New Roman"/>
                        </a:rPr>
                        <a:t>11.9 </a:t>
                      </a:r>
                      <a:r>
                        <a:rPr lang="en-US" b="1" dirty="0" err="1">
                          <a:latin typeface="Times New Roman"/>
                        </a:rPr>
                        <a:t>Mpa</a:t>
                      </a:r>
                    </a:p>
                  </a:txBody>
                  <a:tcPr/>
                </a:tc>
                <a:extLst>
                  <a:ext uri="{0D108BD9-81ED-4DB2-BD59-A6C34878D82A}">
                    <a16:rowId xmlns:a16="http://schemas.microsoft.com/office/drawing/2014/main" val="2232964814"/>
                  </a:ext>
                </a:extLst>
              </a:tr>
              <a:tr h="616323">
                <a:tc>
                  <a:txBody>
                    <a:bodyPr/>
                    <a:lstStyle/>
                    <a:p>
                      <a:r>
                        <a:rPr lang="en-US" b="1" dirty="0">
                          <a:latin typeface="Times New Roman"/>
                        </a:rPr>
                        <a:t>Tensile </a:t>
                      </a:r>
                      <a:r>
                        <a:rPr lang="en-US" b="1">
                          <a:latin typeface="Times New Roman"/>
                        </a:rPr>
                        <a:t>stress</a:t>
                      </a:r>
                      <a:endParaRPr lang="en-US" b="1" dirty="0">
                        <a:latin typeface="Times New Roman"/>
                      </a:endParaRPr>
                    </a:p>
                  </a:txBody>
                  <a:tcPr/>
                </a:tc>
                <a:tc>
                  <a:txBody>
                    <a:bodyPr/>
                    <a:lstStyle/>
                    <a:p>
                      <a:r>
                        <a:rPr lang="en-US" b="1" dirty="0">
                          <a:latin typeface="Times New Roman"/>
                        </a:rPr>
                        <a:t>37.8 </a:t>
                      </a:r>
                      <a:r>
                        <a:rPr lang="en-US" b="1" dirty="0" err="1">
                          <a:latin typeface="Times New Roman"/>
                        </a:rPr>
                        <a:t>Mpa</a:t>
                      </a:r>
                    </a:p>
                  </a:txBody>
                  <a:tcPr/>
                </a:tc>
                <a:extLst>
                  <a:ext uri="{0D108BD9-81ED-4DB2-BD59-A6C34878D82A}">
                    <a16:rowId xmlns:a16="http://schemas.microsoft.com/office/drawing/2014/main" val="3375608569"/>
                  </a:ext>
                </a:extLst>
              </a:tr>
            </a:tbl>
          </a:graphicData>
        </a:graphic>
      </p:graphicFrame>
    </p:spTree>
    <p:extLst>
      <p:ext uri="{BB962C8B-B14F-4D97-AF65-F5344CB8AC3E}">
        <p14:creationId xmlns:p14="http://schemas.microsoft.com/office/powerpoint/2010/main" val="2819464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78841-9709-317A-3CAF-D12074916158}"/>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9AAF15EE-1764-5A3E-21E9-797FE2EB9A05}"/>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13">
            <a:extLst>
              <a:ext uri="{FF2B5EF4-FFF2-40B4-BE49-F238E27FC236}">
                <a16:creationId xmlns:a16="http://schemas.microsoft.com/office/drawing/2014/main" id="{38F509C1-3672-CBB6-CADC-576436576415}"/>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0FC5BC26-3849-4270-348E-DD0B4710BB8B}"/>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C5A027A4-CF5A-6FA6-6179-AEC9BF33D381}"/>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i-FI" dirty="0">
              <a:solidFill>
                <a:srgbClr val="000000"/>
              </a:solidFill>
              <a:latin typeface="Times New Roman"/>
              <a:cs typeface="Times New Roman"/>
            </a:endParaRPr>
          </a:p>
        </p:txBody>
      </p:sp>
      <p:cxnSp>
        <p:nvCxnSpPr>
          <p:cNvPr id="6" name="Straight Connector 5">
            <a:extLst>
              <a:ext uri="{FF2B5EF4-FFF2-40B4-BE49-F238E27FC236}">
                <a16:creationId xmlns:a16="http://schemas.microsoft.com/office/drawing/2014/main" id="{E8B909E1-4D5D-F429-B628-280CD5B53781}"/>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3" name="Title 2">
            <a:extLst>
              <a:ext uri="{FF2B5EF4-FFF2-40B4-BE49-F238E27FC236}">
                <a16:creationId xmlns:a16="http://schemas.microsoft.com/office/drawing/2014/main" id="{D7116E73-CB4C-6EE3-F538-99CB3E59A340}"/>
              </a:ext>
            </a:extLst>
          </p:cNvPr>
          <p:cNvSpPr>
            <a:spLocks noGrp="1"/>
          </p:cNvSpPr>
          <p:nvPr>
            <p:ph type="title"/>
          </p:nvPr>
        </p:nvSpPr>
        <p:spPr>
          <a:xfrm>
            <a:off x="592540" y="145123"/>
            <a:ext cx="10515600" cy="1325563"/>
          </a:xfrm>
        </p:spPr>
        <p:txBody>
          <a:bodyPr/>
          <a:lstStyle/>
          <a:p>
            <a:r>
              <a:rPr lang="en-US" sz="2400" dirty="0">
                <a:latin typeface="Times New Roman"/>
                <a:cs typeface="Times New Roman"/>
              </a:rPr>
              <a:t>                                        </a:t>
            </a:r>
            <a:r>
              <a:rPr lang="en-US" sz="2400" b="1" dirty="0">
                <a:latin typeface="Times New Roman"/>
                <a:cs typeface="Times New Roman"/>
              </a:rPr>
              <a:t>    Elastomeric bol</a:t>
            </a:r>
            <a:r>
              <a:rPr lang="en-US" sz="2400" b="1" dirty="0">
                <a:solidFill>
                  <a:srgbClr val="000000"/>
                </a:solidFill>
                <a:latin typeface="Times New Roman"/>
                <a:cs typeface="Times New Roman"/>
              </a:rPr>
              <a:t>ts</a:t>
            </a:r>
            <a:r>
              <a:rPr lang="en-US" sz="2400" b="1" dirty="0">
                <a:latin typeface="Times New Roman"/>
                <a:cs typeface="Times New Roman"/>
              </a:rPr>
              <a:t> selection</a:t>
            </a:r>
          </a:p>
        </p:txBody>
      </p:sp>
      <p:sp>
        <p:nvSpPr>
          <p:cNvPr id="4" name="Slide Number Placeholder 5">
            <a:extLst>
              <a:ext uri="{FF2B5EF4-FFF2-40B4-BE49-F238E27FC236}">
                <a16:creationId xmlns:a16="http://schemas.microsoft.com/office/drawing/2014/main" id="{D66BCBB0-090C-BCD2-5A63-F958BE8951F0}"/>
              </a:ext>
            </a:extLst>
          </p:cNvPr>
          <p:cNvSpPr>
            <a:spLocks noGrp="1"/>
          </p:cNvSpPr>
          <p:nvPr>
            <p:ph type="sldNum" sz="quarter" idx="12"/>
          </p:nvPr>
        </p:nvSpPr>
        <p:spPr>
          <a:xfrm>
            <a:off x="5851751" y="6542723"/>
            <a:ext cx="560384" cy="321994"/>
          </a:xfrm>
        </p:spPr>
        <p:txBody>
          <a:bodyPr/>
          <a:lstStyle/>
          <a:p>
            <a:fld id="{013F6232-4F06-48BA-8F69-BF531F607829}" type="slidenum">
              <a:rPr lang="en-GB" sz="1400" smtClean="0">
                <a:solidFill>
                  <a:schemeClr val="bg1"/>
                </a:solidFill>
              </a:rPr>
              <a:pPr/>
              <a:t>12</a:t>
            </a:fld>
            <a:endParaRPr lang="en-GB" sz="1400">
              <a:solidFill>
                <a:schemeClr val="bg1"/>
              </a:solidFill>
            </a:endParaRPr>
          </a:p>
        </p:txBody>
      </p:sp>
      <p:sp>
        <p:nvSpPr>
          <p:cNvPr id="8" name="Rechteck 17">
            <a:extLst>
              <a:ext uri="{FF2B5EF4-FFF2-40B4-BE49-F238E27FC236}">
                <a16:creationId xmlns:a16="http://schemas.microsoft.com/office/drawing/2014/main" id="{976FA93D-9BF6-D4C0-DCA3-27E799BB4B5C}"/>
              </a:ext>
            </a:extLst>
          </p:cNvPr>
          <p:cNvSpPr/>
          <p:nvPr/>
        </p:nvSpPr>
        <p:spPr>
          <a:xfrm>
            <a:off x="8057951" y="6581315"/>
            <a:ext cx="3969268" cy="233553"/>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400" err="1">
                <a:solidFill>
                  <a:srgbClr val="000000"/>
                </a:solidFill>
                <a:latin typeface="Times New Roman"/>
                <a:cs typeface="Times New Roman"/>
              </a:rPr>
              <a:t>Gearbox</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Brake</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Coupling</a:t>
            </a:r>
            <a:endParaRPr lang="en-US" sz="1400" err="1"/>
          </a:p>
        </p:txBody>
      </p:sp>
      <p:sp>
        <p:nvSpPr>
          <p:cNvPr id="13" name="Textplatzhalter 9">
            <a:extLst>
              <a:ext uri="{FF2B5EF4-FFF2-40B4-BE49-F238E27FC236}">
                <a16:creationId xmlns:a16="http://schemas.microsoft.com/office/drawing/2014/main" id="{0968BE2E-CB36-429C-3A1F-52A6D804CEC8}"/>
              </a:ext>
            </a:extLst>
          </p:cNvPr>
          <p:cNvSpPr>
            <a:spLocks noGrp="1"/>
          </p:cNvSpPr>
          <p:nvPr/>
        </p:nvSpPr>
        <p:spPr>
          <a:xfrm>
            <a:off x="-1765360" y="6520981"/>
            <a:ext cx="5596085" cy="365125"/>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de-DE" sz="1200" kern="1200" dirty="0" smtClean="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solidFill>
                  <a:schemeClr val="tx1"/>
                </a:solidFill>
                <a:latin typeface="Times New Roman"/>
                <a:cs typeface="Times New Roman"/>
              </a:rPr>
              <a:t>23-12-2025</a:t>
            </a:r>
          </a:p>
        </p:txBody>
      </p:sp>
      <p:pic>
        <p:nvPicPr>
          <p:cNvPr id="12" name="Picture 11" descr="A table with text and symbols&#10;&#10;AI-generated content may be incorrect.">
            <a:extLst>
              <a:ext uri="{FF2B5EF4-FFF2-40B4-BE49-F238E27FC236}">
                <a16:creationId xmlns:a16="http://schemas.microsoft.com/office/drawing/2014/main" id="{D45D3A63-8635-3C91-0F96-91AC372BA9C6}"/>
              </a:ext>
            </a:extLst>
          </p:cNvPr>
          <p:cNvPicPr>
            <a:picLocks noChangeAspect="1"/>
          </p:cNvPicPr>
          <p:nvPr/>
        </p:nvPicPr>
        <p:blipFill>
          <a:blip r:embed="rId2"/>
          <a:stretch>
            <a:fillRect/>
          </a:stretch>
        </p:blipFill>
        <p:spPr>
          <a:xfrm>
            <a:off x="1369448" y="1228660"/>
            <a:ext cx="8670227" cy="4859967"/>
          </a:xfrm>
          <a:prstGeom prst="rect">
            <a:avLst/>
          </a:prstGeom>
        </p:spPr>
      </p:pic>
    </p:spTree>
    <p:extLst>
      <p:ext uri="{BB962C8B-B14F-4D97-AF65-F5344CB8AC3E}">
        <p14:creationId xmlns:p14="http://schemas.microsoft.com/office/powerpoint/2010/main" val="3474921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8259C3-E696-2D23-24B3-EC70497F7EA1}"/>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6C477A13-C915-66A3-5636-EF81D10AC95B}"/>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13">
            <a:extLst>
              <a:ext uri="{FF2B5EF4-FFF2-40B4-BE49-F238E27FC236}">
                <a16:creationId xmlns:a16="http://schemas.microsoft.com/office/drawing/2014/main" id="{D6EC0B36-120E-52E6-36C8-C78BB619B30F}"/>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0F9178E6-485C-A540-2CBF-4936A9275869}"/>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2A425B92-A385-C728-2ACF-E90AF736AA14}"/>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i-FI" dirty="0">
              <a:solidFill>
                <a:srgbClr val="000000"/>
              </a:solidFill>
              <a:latin typeface="Times New Roman"/>
              <a:cs typeface="Times New Roman"/>
            </a:endParaRPr>
          </a:p>
        </p:txBody>
      </p:sp>
      <p:cxnSp>
        <p:nvCxnSpPr>
          <p:cNvPr id="6" name="Straight Connector 5">
            <a:extLst>
              <a:ext uri="{FF2B5EF4-FFF2-40B4-BE49-F238E27FC236}">
                <a16:creationId xmlns:a16="http://schemas.microsoft.com/office/drawing/2014/main" id="{CA182A2D-CD58-F45E-58BD-02A276F04469}"/>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3" name="Title 2">
            <a:extLst>
              <a:ext uri="{FF2B5EF4-FFF2-40B4-BE49-F238E27FC236}">
                <a16:creationId xmlns:a16="http://schemas.microsoft.com/office/drawing/2014/main" id="{6044E233-FD75-1979-0385-5AA24CA7FB13}"/>
              </a:ext>
            </a:extLst>
          </p:cNvPr>
          <p:cNvSpPr>
            <a:spLocks noGrp="1"/>
          </p:cNvSpPr>
          <p:nvPr>
            <p:ph type="title"/>
          </p:nvPr>
        </p:nvSpPr>
        <p:spPr>
          <a:xfrm>
            <a:off x="592540" y="145123"/>
            <a:ext cx="10515600" cy="1325563"/>
          </a:xfrm>
        </p:spPr>
        <p:txBody>
          <a:bodyPr/>
          <a:lstStyle/>
          <a:p>
            <a:r>
              <a:rPr lang="en-US" sz="2400" dirty="0">
                <a:latin typeface="Times New Roman"/>
                <a:cs typeface="Times New Roman"/>
              </a:rPr>
              <a:t>                                        </a:t>
            </a:r>
            <a:r>
              <a:rPr lang="en-US" sz="2400" b="1" dirty="0">
                <a:latin typeface="Times New Roman"/>
                <a:cs typeface="Times New Roman"/>
              </a:rPr>
              <a:t>    Elastomeric bol</a:t>
            </a:r>
            <a:r>
              <a:rPr lang="en-US" sz="2400" b="1" dirty="0">
                <a:solidFill>
                  <a:srgbClr val="000000"/>
                </a:solidFill>
                <a:latin typeface="Times New Roman"/>
                <a:cs typeface="Times New Roman"/>
              </a:rPr>
              <a:t>ts</a:t>
            </a:r>
            <a:r>
              <a:rPr lang="en-US" sz="2400" b="1" dirty="0">
                <a:latin typeface="Times New Roman"/>
                <a:cs typeface="Times New Roman"/>
              </a:rPr>
              <a:t> selection M48</a:t>
            </a:r>
          </a:p>
        </p:txBody>
      </p:sp>
      <p:sp>
        <p:nvSpPr>
          <p:cNvPr id="4" name="Slide Number Placeholder 5">
            <a:extLst>
              <a:ext uri="{FF2B5EF4-FFF2-40B4-BE49-F238E27FC236}">
                <a16:creationId xmlns:a16="http://schemas.microsoft.com/office/drawing/2014/main" id="{91B43EA4-B84A-9558-255D-0E3203265CE9}"/>
              </a:ext>
            </a:extLst>
          </p:cNvPr>
          <p:cNvSpPr>
            <a:spLocks noGrp="1"/>
          </p:cNvSpPr>
          <p:nvPr>
            <p:ph type="sldNum" sz="quarter" idx="12"/>
          </p:nvPr>
        </p:nvSpPr>
        <p:spPr>
          <a:xfrm>
            <a:off x="5851751" y="6542723"/>
            <a:ext cx="560384" cy="321994"/>
          </a:xfrm>
        </p:spPr>
        <p:txBody>
          <a:bodyPr/>
          <a:lstStyle/>
          <a:p>
            <a:fld id="{013F6232-4F06-48BA-8F69-BF531F607829}" type="slidenum">
              <a:rPr lang="en-GB" sz="1400" smtClean="0">
                <a:solidFill>
                  <a:schemeClr val="bg1"/>
                </a:solidFill>
              </a:rPr>
              <a:pPr/>
              <a:t>13</a:t>
            </a:fld>
            <a:endParaRPr lang="en-GB" sz="1400">
              <a:solidFill>
                <a:schemeClr val="bg1"/>
              </a:solidFill>
            </a:endParaRPr>
          </a:p>
        </p:txBody>
      </p:sp>
      <p:sp>
        <p:nvSpPr>
          <p:cNvPr id="8" name="Rechteck 17">
            <a:extLst>
              <a:ext uri="{FF2B5EF4-FFF2-40B4-BE49-F238E27FC236}">
                <a16:creationId xmlns:a16="http://schemas.microsoft.com/office/drawing/2014/main" id="{5399026A-5F47-21AB-E84B-F4FC68AC4F64}"/>
              </a:ext>
            </a:extLst>
          </p:cNvPr>
          <p:cNvSpPr/>
          <p:nvPr/>
        </p:nvSpPr>
        <p:spPr>
          <a:xfrm>
            <a:off x="8057951" y="6581315"/>
            <a:ext cx="3969268" cy="233553"/>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400" err="1">
                <a:solidFill>
                  <a:srgbClr val="000000"/>
                </a:solidFill>
                <a:latin typeface="Times New Roman"/>
                <a:cs typeface="Times New Roman"/>
              </a:rPr>
              <a:t>Gearbox</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Brake</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Coupling</a:t>
            </a:r>
            <a:endParaRPr lang="en-US" sz="1400" err="1"/>
          </a:p>
        </p:txBody>
      </p:sp>
      <p:sp>
        <p:nvSpPr>
          <p:cNvPr id="13" name="Textplatzhalter 9">
            <a:extLst>
              <a:ext uri="{FF2B5EF4-FFF2-40B4-BE49-F238E27FC236}">
                <a16:creationId xmlns:a16="http://schemas.microsoft.com/office/drawing/2014/main" id="{8943E6DA-CDD7-FA10-6922-1AECC43FA875}"/>
              </a:ext>
            </a:extLst>
          </p:cNvPr>
          <p:cNvSpPr>
            <a:spLocks noGrp="1"/>
          </p:cNvSpPr>
          <p:nvPr/>
        </p:nvSpPr>
        <p:spPr>
          <a:xfrm>
            <a:off x="-1765360" y="6520981"/>
            <a:ext cx="5596085" cy="365125"/>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de-DE" sz="1200" kern="1200" dirty="0" smtClean="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solidFill>
                  <a:schemeClr val="tx1"/>
                </a:solidFill>
                <a:latin typeface="Times New Roman"/>
                <a:cs typeface="Times New Roman"/>
              </a:rPr>
              <a:t>23-12-2025</a:t>
            </a:r>
          </a:p>
        </p:txBody>
      </p:sp>
      <p:graphicFrame>
        <p:nvGraphicFramePr>
          <p:cNvPr id="2" name="Table 1">
            <a:extLst>
              <a:ext uri="{FF2B5EF4-FFF2-40B4-BE49-F238E27FC236}">
                <a16:creationId xmlns:a16="http://schemas.microsoft.com/office/drawing/2014/main" id="{F9762C89-D92B-0369-A1EC-8A2B482FF957}"/>
              </a:ext>
            </a:extLst>
          </p:cNvPr>
          <p:cNvGraphicFramePr>
            <a:graphicFrameLocks noGrp="1"/>
          </p:cNvGraphicFramePr>
          <p:nvPr>
            <p:extLst>
              <p:ext uri="{D42A27DB-BD31-4B8C-83A1-F6EECF244321}">
                <p14:modId xmlns:p14="http://schemas.microsoft.com/office/powerpoint/2010/main" val="1966423965"/>
              </p:ext>
            </p:extLst>
          </p:nvPr>
        </p:nvGraphicFramePr>
        <p:xfrm>
          <a:off x="331104" y="1473938"/>
          <a:ext cx="5435926" cy="4916648"/>
        </p:xfrm>
        <a:graphic>
          <a:graphicData uri="http://schemas.openxmlformats.org/drawingml/2006/table">
            <a:tbl>
              <a:tblPr firstRow="1" bandRow="1">
                <a:tableStyleId>{5C22544A-7EE6-4342-B048-85BDC9FD1C3A}</a:tableStyleId>
              </a:tblPr>
              <a:tblGrid>
                <a:gridCol w="2717963">
                  <a:extLst>
                    <a:ext uri="{9D8B030D-6E8A-4147-A177-3AD203B41FA5}">
                      <a16:colId xmlns:a16="http://schemas.microsoft.com/office/drawing/2014/main" val="1038075449"/>
                    </a:ext>
                  </a:extLst>
                </a:gridCol>
                <a:gridCol w="2717963">
                  <a:extLst>
                    <a:ext uri="{9D8B030D-6E8A-4147-A177-3AD203B41FA5}">
                      <a16:colId xmlns:a16="http://schemas.microsoft.com/office/drawing/2014/main" val="3784573902"/>
                    </a:ext>
                  </a:extLst>
                </a:gridCol>
              </a:tblGrid>
              <a:tr h="614581">
                <a:tc>
                  <a:txBody>
                    <a:bodyPr/>
                    <a:lstStyle/>
                    <a:p>
                      <a:r>
                        <a:rPr lang="en-US" b="1">
                          <a:latin typeface="Times New Roman"/>
                        </a:rPr>
                        <a:t>Parameter</a:t>
                      </a:r>
                      <a:endParaRPr lang="en-US" b="1" dirty="0">
                        <a:latin typeface="Times New Roman"/>
                      </a:endParaRPr>
                    </a:p>
                  </a:txBody>
                  <a:tcPr/>
                </a:tc>
                <a:tc>
                  <a:txBody>
                    <a:bodyPr/>
                    <a:lstStyle/>
                    <a:p>
                      <a:endParaRPr lang="en-US" b="1" dirty="0">
                        <a:latin typeface="Times New Roman"/>
                      </a:endParaRPr>
                    </a:p>
                  </a:txBody>
                  <a:tcPr/>
                </a:tc>
                <a:extLst>
                  <a:ext uri="{0D108BD9-81ED-4DB2-BD59-A6C34878D82A}">
                    <a16:rowId xmlns:a16="http://schemas.microsoft.com/office/drawing/2014/main" val="412400519"/>
                  </a:ext>
                </a:extLst>
              </a:tr>
              <a:tr h="614581">
                <a:tc>
                  <a:txBody>
                    <a:bodyPr/>
                    <a:lstStyle/>
                    <a:p>
                      <a:r>
                        <a:rPr lang="en-US" b="1">
                          <a:latin typeface="Times New Roman"/>
                        </a:rPr>
                        <a:t>Designation</a:t>
                      </a:r>
                      <a:endParaRPr lang="en-US" b="1" dirty="0">
                        <a:latin typeface="Times New Roman"/>
                      </a:endParaRPr>
                    </a:p>
                  </a:txBody>
                  <a:tcPr/>
                </a:tc>
                <a:tc>
                  <a:txBody>
                    <a:bodyPr/>
                    <a:lstStyle/>
                    <a:p>
                      <a:r>
                        <a:rPr lang="en-US" b="1">
                          <a:latin typeface="Times New Roman"/>
                        </a:rPr>
                        <a:t>M48</a:t>
                      </a:r>
                      <a:endParaRPr lang="en-US" b="1" dirty="0">
                        <a:latin typeface="Times New Roman"/>
                      </a:endParaRPr>
                    </a:p>
                  </a:txBody>
                  <a:tcPr/>
                </a:tc>
                <a:extLst>
                  <a:ext uri="{0D108BD9-81ED-4DB2-BD59-A6C34878D82A}">
                    <a16:rowId xmlns:a16="http://schemas.microsoft.com/office/drawing/2014/main" val="500213922"/>
                  </a:ext>
                </a:extLst>
              </a:tr>
              <a:tr h="614581">
                <a:tc>
                  <a:txBody>
                    <a:bodyPr/>
                    <a:lstStyle/>
                    <a:p>
                      <a:r>
                        <a:rPr lang="en-US" b="1" dirty="0">
                          <a:latin typeface="Times New Roman"/>
                        </a:rPr>
                        <a:t>Property </a:t>
                      </a:r>
                      <a:r>
                        <a:rPr lang="en-US" b="1">
                          <a:latin typeface="Times New Roman"/>
                        </a:rPr>
                        <a:t>class</a:t>
                      </a:r>
                      <a:endParaRPr lang="en-US" b="1" dirty="0">
                        <a:latin typeface="Times New Roman"/>
                      </a:endParaRPr>
                    </a:p>
                  </a:txBody>
                  <a:tcPr/>
                </a:tc>
                <a:tc>
                  <a:txBody>
                    <a:bodyPr/>
                    <a:lstStyle/>
                    <a:p>
                      <a:r>
                        <a:rPr lang="en-US" b="1">
                          <a:latin typeface="Times New Roman"/>
                        </a:rPr>
                        <a:t>12.9</a:t>
                      </a:r>
                      <a:endParaRPr lang="en-US" b="1" dirty="0">
                        <a:latin typeface="Times New Roman"/>
                      </a:endParaRPr>
                    </a:p>
                  </a:txBody>
                  <a:tcPr/>
                </a:tc>
                <a:extLst>
                  <a:ext uri="{0D108BD9-81ED-4DB2-BD59-A6C34878D82A}">
                    <a16:rowId xmlns:a16="http://schemas.microsoft.com/office/drawing/2014/main" val="1268546267"/>
                  </a:ext>
                </a:extLst>
              </a:tr>
              <a:tr h="614581">
                <a:tc>
                  <a:txBody>
                    <a:bodyPr/>
                    <a:lstStyle/>
                    <a:p>
                      <a:r>
                        <a:rPr lang="en-US" b="1" dirty="0">
                          <a:latin typeface="Times New Roman"/>
                        </a:rPr>
                        <a:t>Screw thread </a:t>
                      </a:r>
                      <a:r>
                        <a:rPr lang="en-US" b="1">
                          <a:latin typeface="Times New Roman"/>
                        </a:rPr>
                        <a:t>series</a:t>
                      </a:r>
                      <a:endParaRPr lang="en-US" b="1" dirty="0">
                        <a:latin typeface="Times New Roman"/>
                      </a:endParaRPr>
                    </a:p>
                  </a:txBody>
                  <a:tcPr/>
                </a:tc>
                <a:tc>
                  <a:txBody>
                    <a:bodyPr/>
                    <a:lstStyle/>
                    <a:p>
                      <a:r>
                        <a:rPr lang="en-US" b="1">
                          <a:latin typeface="Times New Roman"/>
                        </a:rPr>
                        <a:t>Coarse</a:t>
                      </a:r>
                      <a:endParaRPr lang="en-US" b="1" dirty="0">
                        <a:latin typeface="Times New Roman"/>
                      </a:endParaRPr>
                    </a:p>
                  </a:txBody>
                  <a:tcPr/>
                </a:tc>
                <a:extLst>
                  <a:ext uri="{0D108BD9-81ED-4DB2-BD59-A6C34878D82A}">
                    <a16:rowId xmlns:a16="http://schemas.microsoft.com/office/drawing/2014/main" val="120476544"/>
                  </a:ext>
                </a:extLst>
              </a:tr>
              <a:tr h="614581">
                <a:tc>
                  <a:txBody>
                    <a:bodyPr/>
                    <a:lstStyle/>
                    <a:p>
                      <a:r>
                        <a:rPr lang="en-US" b="1" dirty="0">
                          <a:latin typeface="Times New Roman"/>
                        </a:rPr>
                        <a:t>Nominal </a:t>
                      </a:r>
                      <a:r>
                        <a:rPr lang="en-US" b="1">
                          <a:latin typeface="Times New Roman"/>
                        </a:rPr>
                        <a:t>stress</a:t>
                      </a:r>
                      <a:r>
                        <a:rPr lang="en-US" b="1" dirty="0">
                          <a:latin typeface="Times New Roman"/>
                        </a:rPr>
                        <a:t> area</a:t>
                      </a:r>
                    </a:p>
                  </a:txBody>
                  <a:tcPr/>
                </a:tc>
                <a:tc>
                  <a:txBody>
                    <a:bodyPr/>
                    <a:lstStyle/>
                    <a:p>
                      <a:r>
                        <a:rPr lang="en-US" b="1">
                          <a:latin typeface="Times New Roman"/>
                        </a:rPr>
                        <a:t>1473 mm^2</a:t>
                      </a:r>
                      <a:endParaRPr lang="en-US" b="1" dirty="0">
                        <a:latin typeface="Times New Roman"/>
                      </a:endParaRPr>
                    </a:p>
                  </a:txBody>
                  <a:tcPr/>
                </a:tc>
                <a:extLst>
                  <a:ext uri="{0D108BD9-81ED-4DB2-BD59-A6C34878D82A}">
                    <a16:rowId xmlns:a16="http://schemas.microsoft.com/office/drawing/2014/main" val="4001801365"/>
                  </a:ext>
                </a:extLst>
              </a:tr>
              <a:tr h="614581">
                <a:tc>
                  <a:txBody>
                    <a:bodyPr/>
                    <a:lstStyle/>
                    <a:p>
                      <a:r>
                        <a:rPr lang="en-US" b="1" dirty="0">
                          <a:latin typeface="Times New Roman"/>
                        </a:rPr>
                        <a:t>Min tensile </a:t>
                      </a:r>
                      <a:r>
                        <a:rPr lang="en-US" b="1">
                          <a:latin typeface="Times New Roman"/>
                        </a:rPr>
                        <a:t>strength</a:t>
                      </a:r>
                      <a:r>
                        <a:rPr lang="en-US" b="1" dirty="0">
                          <a:latin typeface="Times New Roman"/>
                        </a:rPr>
                        <a:t> </a:t>
                      </a:r>
                    </a:p>
                  </a:txBody>
                  <a:tcPr/>
                </a:tc>
                <a:tc>
                  <a:txBody>
                    <a:bodyPr/>
                    <a:lstStyle/>
                    <a:p>
                      <a:r>
                        <a:rPr lang="en-US" b="1" dirty="0">
                          <a:latin typeface="Times New Roman"/>
                        </a:rPr>
                        <a:t>1220 </a:t>
                      </a:r>
                      <a:r>
                        <a:rPr lang="en-US" b="1" dirty="0" err="1">
                          <a:latin typeface="Times New Roman"/>
                        </a:rPr>
                        <a:t>Mpa</a:t>
                      </a:r>
                    </a:p>
                  </a:txBody>
                  <a:tcPr/>
                </a:tc>
                <a:extLst>
                  <a:ext uri="{0D108BD9-81ED-4DB2-BD59-A6C34878D82A}">
                    <a16:rowId xmlns:a16="http://schemas.microsoft.com/office/drawing/2014/main" val="2963938808"/>
                  </a:ext>
                </a:extLst>
              </a:tr>
              <a:tr h="614581">
                <a:tc>
                  <a:txBody>
                    <a:bodyPr/>
                    <a:lstStyle/>
                    <a:p>
                      <a:r>
                        <a:rPr lang="en-US" b="1" dirty="0">
                          <a:latin typeface="Times New Roman"/>
                        </a:rPr>
                        <a:t>Min ultimate </a:t>
                      </a:r>
                      <a:r>
                        <a:rPr lang="en-US" b="1">
                          <a:latin typeface="Times New Roman"/>
                        </a:rPr>
                        <a:t>tensile load</a:t>
                      </a:r>
                      <a:endParaRPr lang="en-US" b="1" dirty="0">
                        <a:latin typeface="Times New Roman"/>
                      </a:endParaRPr>
                    </a:p>
                  </a:txBody>
                  <a:tcPr/>
                </a:tc>
                <a:tc>
                  <a:txBody>
                    <a:bodyPr/>
                    <a:lstStyle/>
                    <a:p>
                      <a:r>
                        <a:rPr lang="en-US" b="1">
                          <a:latin typeface="Times New Roman"/>
                        </a:rPr>
                        <a:t>2180000 N</a:t>
                      </a:r>
                      <a:endParaRPr lang="en-US" b="1" dirty="0">
                        <a:latin typeface="Times New Roman"/>
                      </a:endParaRPr>
                    </a:p>
                  </a:txBody>
                  <a:tcPr/>
                </a:tc>
                <a:extLst>
                  <a:ext uri="{0D108BD9-81ED-4DB2-BD59-A6C34878D82A}">
                    <a16:rowId xmlns:a16="http://schemas.microsoft.com/office/drawing/2014/main" val="2090794632"/>
                  </a:ext>
                </a:extLst>
              </a:tr>
              <a:tr h="614581">
                <a:tc>
                  <a:txBody>
                    <a:bodyPr/>
                    <a:lstStyle/>
                    <a:p>
                      <a:r>
                        <a:rPr lang="en-US" b="1">
                          <a:latin typeface="Times New Roman"/>
                        </a:rPr>
                        <a:t>Minimum</a:t>
                      </a:r>
                      <a:r>
                        <a:rPr lang="en-US" b="1" dirty="0">
                          <a:latin typeface="Times New Roman"/>
                        </a:rPr>
                        <a:t> stress </a:t>
                      </a:r>
                    </a:p>
                  </a:txBody>
                  <a:tcPr/>
                </a:tc>
                <a:tc>
                  <a:txBody>
                    <a:bodyPr/>
                    <a:lstStyle/>
                    <a:p>
                      <a:r>
                        <a:rPr lang="en-US" b="1" dirty="0">
                          <a:latin typeface="Times New Roman"/>
                        </a:rPr>
                        <a:t>1220 </a:t>
                      </a:r>
                      <a:r>
                        <a:rPr lang="en-US" b="1" dirty="0" err="1">
                          <a:latin typeface="Times New Roman"/>
                        </a:rPr>
                        <a:t>Mpa</a:t>
                      </a:r>
                    </a:p>
                  </a:txBody>
                  <a:tcPr/>
                </a:tc>
                <a:extLst>
                  <a:ext uri="{0D108BD9-81ED-4DB2-BD59-A6C34878D82A}">
                    <a16:rowId xmlns:a16="http://schemas.microsoft.com/office/drawing/2014/main" val="1363276627"/>
                  </a:ext>
                </a:extLst>
              </a:tr>
            </a:tbl>
          </a:graphicData>
        </a:graphic>
      </p:graphicFrame>
      <p:graphicFrame>
        <p:nvGraphicFramePr>
          <p:cNvPr id="5" name="Table 4">
            <a:extLst>
              <a:ext uri="{FF2B5EF4-FFF2-40B4-BE49-F238E27FC236}">
                <a16:creationId xmlns:a16="http://schemas.microsoft.com/office/drawing/2014/main" id="{F1E8E81B-EA5E-1837-C151-ED75290D962E}"/>
              </a:ext>
            </a:extLst>
          </p:cNvPr>
          <p:cNvGraphicFramePr>
            <a:graphicFrameLocks noGrp="1"/>
          </p:cNvGraphicFramePr>
          <p:nvPr>
            <p:extLst>
              <p:ext uri="{D42A27DB-BD31-4B8C-83A1-F6EECF244321}">
                <p14:modId xmlns:p14="http://schemas.microsoft.com/office/powerpoint/2010/main" val="3850952871"/>
              </p:ext>
            </p:extLst>
          </p:nvPr>
        </p:nvGraphicFramePr>
        <p:xfrm>
          <a:off x="6270529" y="1473937"/>
          <a:ext cx="5435926" cy="1843743"/>
        </p:xfrm>
        <a:graphic>
          <a:graphicData uri="http://schemas.openxmlformats.org/drawingml/2006/table">
            <a:tbl>
              <a:tblPr firstRow="1" bandRow="1">
                <a:tableStyleId>{5C22544A-7EE6-4342-B048-85BDC9FD1C3A}</a:tableStyleId>
              </a:tblPr>
              <a:tblGrid>
                <a:gridCol w="2717963">
                  <a:extLst>
                    <a:ext uri="{9D8B030D-6E8A-4147-A177-3AD203B41FA5}">
                      <a16:colId xmlns:a16="http://schemas.microsoft.com/office/drawing/2014/main" val="1038075449"/>
                    </a:ext>
                  </a:extLst>
                </a:gridCol>
                <a:gridCol w="2717963">
                  <a:extLst>
                    <a:ext uri="{9D8B030D-6E8A-4147-A177-3AD203B41FA5}">
                      <a16:colId xmlns:a16="http://schemas.microsoft.com/office/drawing/2014/main" val="3784573902"/>
                    </a:ext>
                  </a:extLst>
                </a:gridCol>
              </a:tblGrid>
              <a:tr h="614581">
                <a:tc>
                  <a:txBody>
                    <a:bodyPr/>
                    <a:lstStyle/>
                    <a:p>
                      <a:r>
                        <a:rPr lang="en-US" b="1">
                          <a:latin typeface="Times New Roman"/>
                        </a:rPr>
                        <a:t>Parameter</a:t>
                      </a:r>
                      <a:endParaRPr lang="en-US" b="1" dirty="0">
                        <a:latin typeface="Times New Roman"/>
                      </a:endParaRPr>
                    </a:p>
                  </a:txBody>
                  <a:tcPr/>
                </a:tc>
                <a:tc>
                  <a:txBody>
                    <a:bodyPr/>
                    <a:lstStyle/>
                    <a:p>
                      <a:endParaRPr lang="en-US" b="1" dirty="0">
                        <a:latin typeface="Times New Roman"/>
                      </a:endParaRPr>
                    </a:p>
                  </a:txBody>
                  <a:tcPr/>
                </a:tc>
                <a:extLst>
                  <a:ext uri="{0D108BD9-81ED-4DB2-BD59-A6C34878D82A}">
                    <a16:rowId xmlns:a16="http://schemas.microsoft.com/office/drawing/2014/main" val="412400519"/>
                  </a:ext>
                </a:extLst>
              </a:tr>
              <a:tr h="614581">
                <a:tc>
                  <a:txBody>
                    <a:bodyPr/>
                    <a:lstStyle/>
                    <a:p>
                      <a:r>
                        <a:rPr lang="en-US" b="1" dirty="0">
                          <a:latin typeface="Times New Roman"/>
                        </a:rPr>
                        <a:t>Stress under </a:t>
                      </a:r>
                      <a:r>
                        <a:rPr lang="en-US" b="1" dirty="0" err="1">
                          <a:latin typeface="Times New Roman"/>
                        </a:rPr>
                        <a:t>proff</a:t>
                      </a:r>
                      <a:r>
                        <a:rPr lang="en-US" b="1" dirty="0">
                          <a:latin typeface="Times New Roman"/>
                        </a:rPr>
                        <a:t> load</a:t>
                      </a:r>
                    </a:p>
                  </a:txBody>
                  <a:tcPr/>
                </a:tc>
                <a:tc>
                  <a:txBody>
                    <a:bodyPr/>
                    <a:lstStyle/>
                    <a:p>
                      <a:r>
                        <a:rPr lang="en-US" b="1" dirty="0">
                          <a:latin typeface="Times New Roman"/>
                        </a:rPr>
                        <a:t>2134 </a:t>
                      </a:r>
                      <a:r>
                        <a:rPr lang="en-US" b="1" dirty="0" err="1">
                          <a:latin typeface="Times New Roman"/>
                        </a:rPr>
                        <a:t>Mpa</a:t>
                      </a:r>
                    </a:p>
                  </a:txBody>
                  <a:tcPr/>
                </a:tc>
                <a:extLst>
                  <a:ext uri="{0D108BD9-81ED-4DB2-BD59-A6C34878D82A}">
                    <a16:rowId xmlns:a16="http://schemas.microsoft.com/office/drawing/2014/main" val="500213922"/>
                  </a:ext>
                </a:extLst>
              </a:tr>
              <a:tr h="614581">
                <a:tc>
                  <a:txBody>
                    <a:bodyPr/>
                    <a:lstStyle/>
                    <a:p>
                      <a:r>
                        <a:rPr lang="en-US" b="1" dirty="0" err="1">
                          <a:latin typeface="Times New Roman"/>
                        </a:rPr>
                        <a:t>Proff</a:t>
                      </a:r>
                      <a:r>
                        <a:rPr lang="en-US" b="1" dirty="0">
                          <a:latin typeface="Times New Roman"/>
                        </a:rPr>
                        <a:t> load </a:t>
                      </a:r>
                    </a:p>
                  </a:txBody>
                  <a:tcPr/>
                </a:tc>
                <a:tc>
                  <a:txBody>
                    <a:bodyPr/>
                    <a:lstStyle/>
                    <a:p>
                      <a:r>
                        <a:rPr lang="en-US" b="1">
                          <a:latin typeface="Times New Roman"/>
                        </a:rPr>
                        <a:t>1430 KN</a:t>
                      </a:r>
                      <a:endParaRPr lang="en-US" b="1" dirty="0">
                        <a:latin typeface="Times New Roman"/>
                      </a:endParaRPr>
                    </a:p>
                  </a:txBody>
                  <a:tcPr/>
                </a:tc>
                <a:extLst>
                  <a:ext uri="{0D108BD9-81ED-4DB2-BD59-A6C34878D82A}">
                    <a16:rowId xmlns:a16="http://schemas.microsoft.com/office/drawing/2014/main" val="1268546267"/>
                  </a:ext>
                </a:extLst>
              </a:tr>
            </a:tbl>
          </a:graphicData>
        </a:graphic>
      </p:graphicFrame>
      <p:sp>
        <p:nvSpPr>
          <p:cNvPr id="7" name="TextBox 6">
            <a:extLst>
              <a:ext uri="{FF2B5EF4-FFF2-40B4-BE49-F238E27FC236}">
                <a16:creationId xmlns:a16="http://schemas.microsoft.com/office/drawing/2014/main" id="{7903AB8F-8E9D-3B26-1E04-EC1AE9F699FC}"/>
              </a:ext>
            </a:extLst>
          </p:cNvPr>
          <p:cNvSpPr txBox="1"/>
          <p:nvPr/>
        </p:nvSpPr>
        <p:spPr>
          <a:xfrm>
            <a:off x="5928986" y="3930041"/>
            <a:ext cx="609600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cs typeface="Times New Roman"/>
              </a:rPr>
              <a:t>An M48 Grade 12.9 bolt is an ultra-high-strength fastener used where extreme reliability is needed. Its material can handle immense tension (pulling apart) and shear (sliding apart) forces, making it suitable for engine components, heavy equipment, and aerospace, with a substantial clamping force generated when tightened correctly. </a:t>
            </a:r>
          </a:p>
          <a:p>
            <a:pPr algn="ctr"/>
            <a:endParaRPr lang="en-US"/>
          </a:p>
        </p:txBody>
      </p:sp>
    </p:spTree>
    <p:extLst>
      <p:ext uri="{BB962C8B-B14F-4D97-AF65-F5344CB8AC3E}">
        <p14:creationId xmlns:p14="http://schemas.microsoft.com/office/powerpoint/2010/main" val="3631252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EEAC5-15B5-A664-9713-932DF28C24AE}"/>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A2F6F41D-8C44-7B7E-9465-30EA2E1FBBB6}"/>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13">
            <a:extLst>
              <a:ext uri="{FF2B5EF4-FFF2-40B4-BE49-F238E27FC236}">
                <a16:creationId xmlns:a16="http://schemas.microsoft.com/office/drawing/2014/main" id="{AB4B3E07-1703-70E1-3244-AEAE64906F39}"/>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FFD384B0-E106-6664-5AB5-B6B5E813EABA}"/>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D1D84F17-9394-94F0-6D11-5A9AD1E53B1B}"/>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i-FI">
              <a:solidFill>
                <a:srgbClr val="000000"/>
              </a:solidFill>
              <a:latin typeface="Times New Roman"/>
              <a:cs typeface="Times New Roman"/>
            </a:endParaRPr>
          </a:p>
        </p:txBody>
      </p:sp>
      <p:sp>
        <p:nvSpPr>
          <p:cNvPr id="5" name="Slide Number Placeholder 5">
            <a:extLst>
              <a:ext uri="{FF2B5EF4-FFF2-40B4-BE49-F238E27FC236}">
                <a16:creationId xmlns:a16="http://schemas.microsoft.com/office/drawing/2014/main" id="{8309CA82-B7A2-4AFF-0DFC-92566F409C81}"/>
              </a:ext>
            </a:extLst>
          </p:cNvPr>
          <p:cNvSpPr>
            <a:spLocks noGrp="1"/>
          </p:cNvSpPr>
          <p:nvPr>
            <p:ph type="sldNum" sz="quarter" idx="12"/>
          </p:nvPr>
        </p:nvSpPr>
        <p:spPr>
          <a:xfrm>
            <a:off x="5952392" y="6513969"/>
            <a:ext cx="287215" cy="365125"/>
          </a:xfrm>
        </p:spPr>
        <p:txBody>
          <a:bodyPr/>
          <a:lstStyle/>
          <a:p>
            <a:fld id="{013F6232-4F06-48BA-8F69-BF531F607829}" type="slidenum">
              <a:rPr lang="en-GB" sz="1400" smtClean="0">
                <a:solidFill>
                  <a:schemeClr val="bg1"/>
                </a:solidFill>
              </a:rPr>
              <a:pPr/>
              <a:t>14</a:t>
            </a:fld>
            <a:endParaRPr lang="en-GB" sz="1400">
              <a:solidFill>
                <a:schemeClr val="bg1"/>
              </a:solidFill>
            </a:endParaRPr>
          </a:p>
        </p:txBody>
      </p:sp>
      <p:sp>
        <p:nvSpPr>
          <p:cNvPr id="2" name="Titel 1">
            <a:extLst>
              <a:ext uri="{FF2B5EF4-FFF2-40B4-BE49-F238E27FC236}">
                <a16:creationId xmlns:a16="http://schemas.microsoft.com/office/drawing/2014/main" id="{DE7E01B9-4617-FF59-5504-8A23EFEFD006}"/>
              </a:ext>
            </a:extLst>
          </p:cNvPr>
          <p:cNvSpPr>
            <a:spLocks noGrp="1"/>
          </p:cNvSpPr>
          <p:nvPr>
            <p:ph type="title"/>
          </p:nvPr>
        </p:nvSpPr>
        <p:spPr>
          <a:xfrm>
            <a:off x="484418" y="502853"/>
            <a:ext cx="11184418" cy="712728"/>
          </a:xfrm>
        </p:spPr>
        <p:txBody>
          <a:bodyPr>
            <a:normAutofit/>
          </a:bodyPr>
          <a:lstStyle/>
          <a:p>
            <a:pPr algn="ctr"/>
            <a:r>
              <a:rPr lang="de-DE" sz="2800">
                <a:latin typeface="Times New Roman"/>
                <a:ea typeface="+mj-lt"/>
                <a:cs typeface="+mj-lt"/>
              </a:rPr>
              <a:t> </a:t>
            </a:r>
            <a:endParaRPr lang="de-DE" sz="2800">
              <a:latin typeface="Times New Roman"/>
              <a:cs typeface="Times New Roman"/>
            </a:endParaRPr>
          </a:p>
        </p:txBody>
      </p:sp>
      <p:cxnSp>
        <p:nvCxnSpPr>
          <p:cNvPr id="6" name="Straight Connector 5">
            <a:extLst>
              <a:ext uri="{FF2B5EF4-FFF2-40B4-BE49-F238E27FC236}">
                <a16:creationId xmlns:a16="http://schemas.microsoft.com/office/drawing/2014/main" id="{2AC632B1-4580-8BBE-0C84-DCA638DD4AB5}"/>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8" name="Rechteck 17">
            <a:extLst>
              <a:ext uri="{FF2B5EF4-FFF2-40B4-BE49-F238E27FC236}">
                <a16:creationId xmlns:a16="http://schemas.microsoft.com/office/drawing/2014/main" id="{98A7C059-2E9D-BB97-01B6-634D614880CC}"/>
              </a:ext>
            </a:extLst>
          </p:cNvPr>
          <p:cNvSpPr/>
          <p:nvPr/>
        </p:nvSpPr>
        <p:spPr>
          <a:xfrm>
            <a:off x="8057951" y="6581315"/>
            <a:ext cx="3969268" cy="233553"/>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400" err="1">
                <a:solidFill>
                  <a:srgbClr val="000000"/>
                </a:solidFill>
                <a:latin typeface="Times New Roman"/>
                <a:cs typeface="Times New Roman"/>
              </a:rPr>
              <a:t>Gearbox</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Brake</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Coupling</a:t>
            </a:r>
            <a:endParaRPr lang="en-US" sz="1400" err="1"/>
          </a:p>
        </p:txBody>
      </p:sp>
      <p:sp>
        <p:nvSpPr>
          <p:cNvPr id="14" name="Textplatzhalter 9">
            <a:extLst>
              <a:ext uri="{FF2B5EF4-FFF2-40B4-BE49-F238E27FC236}">
                <a16:creationId xmlns:a16="http://schemas.microsoft.com/office/drawing/2014/main" id="{CD3A3FE0-ED50-AA99-3B89-D9F8E0F114C2}"/>
              </a:ext>
            </a:extLst>
          </p:cNvPr>
          <p:cNvSpPr>
            <a:spLocks noGrp="1"/>
          </p:cNvSpPr>
          <p:nvPr/>
        </p:nvSpPr>
        <p:spPr>
          <a:xfrm>
            <a:off x="-1765360" y="6520981"/>
            <a:ext cx="5596085" cy="365125"/>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de-DE" sz="1200" kern="1200" dirty="0" smtClean="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solidFill>
                  <a:schemeClr val="tx1"/>
                </a:solidFill>
                <a:latin typeface="Times New Roman"/>
                <a:cs typeface="Times New Roman"/>
              </a:rPr>
              <a:t>23-12-2025</a:t>
            </a:r>
          </a:p>
        </p:txBody>
      </p:sp>
      <p:sp>
        <p:nvSpPr>
          <p:cNvPr id="13" name="Title 11">
            <a:extLst>
              <a:ext uri="{FF2B5EF4-FFF2-40B4-BE49-F238E27FC236}">
                <a16:creationId xmlns:a16="http://schemas.microsoft.com/office/drawing/2014/main" id="{22BC82DC-42F7-C719-E19B-D2964451F8D3}"/>
              </a:ext>
            </a:extLst>
          </p:cNvPr>
          <p:cNvSpPr txBox="1">
            <a:spLocks/>
          </p:cNvSpPr>
          <p:nvPr/>
        </p:nvSpPr>
        <p:spPr>
          <a:xfrm>
            <a:off x="693697" y="51758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a:latin typeface="Times New Roman"/>
                <a:ea typeface="Calibri Light"/>
                <a:cs typeface="Calibri Light"/>
              </a:rPr>
              <a:t>3D model Gearbox-Updated</a:t>
            </a:r>
          </a:p>
          <a:p>
            <a:pPr algn="ctr"/>
            <a:br>
              <a:rPr lang="en-IN" sz="2800" u="sng" dirty="0">
                <a:latin typeface="Times New Roman"/>
                <a:cs typeface="Times New Roman"/>
              </a:rPr>
            </a:br>
            <a:endParaRPr lang="en-GB" sz="1800">
              <a:latin typeface="Times New Roman"/>
              <a:cs typeface="Times New Roman"/>
            </a:endParaRPr>
          </a:p>
        </p:txBody>
      </p:sp>
      <p:sp>
        <p:nvSpPr>
          <p:cNvPr id="7" name="TextBox 6">
            <a:extLst>
              <a:ext uri="{FF2B5EF4-FFF2-40B4-BE49-F238E27FC236}">
                <a16:creationId xmlns:a16="http://schemas.microsoft.com/office/drawing/2014/main" id="{5523480F-3034-7E7A-FF31-5F642D5921CF}"/>
              </a:ext>
            </a:extLst>
          </p:cNvPr>
          <p:cNvSpPr txBox="1"/>
          <p:nvPr/>
        </p:nvSpPr>
        <p:spPr>
          <a:xfrm>
            <a:off x="4356412" y="6178466"/>
            <a:ext cx="2415463" cy="338554"/>
          </a:xfrm>
          <a:prstGeom prst="rect">
            <a:avLst/>
          </a:prstGeom>
          <a:noFill/>
        </p:spPr>
        <p:txBody>
          <a:bodyPr wrap="square" lIns="91440" tIns="45720" rIns="91440" bIns="45720" rtlCol="0" anchor="t">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a:latin typeface="Times New Roman"/>
                <a:cs typeface="Times New Roman"/>
              </a:rPr>
              <a:t>Reference: Own design</a:t>
            </a:r>
          </a:p>
        </p:txBody>
      </p:sp>
      <p:graphicFrame>
        <p:nvGraphicFramePr>
          <p:cNvPr id="12" name="Table 11">
            <a:extLst>
              <a:ext uri="{FF2B5EF4-FFF2-40B4-BE49-F238E27FC236}">
                <a16:creationId xmlns:a16="http://schemas.microsoft.com/office/drawing/2014/main" id="{A327DC28-FB05-CC87-B3A7-39507DAE518D}"/>
              </a:ext>
            </a:extLst>
          </p:cNvPr>
          <p:cNvGraphicFramePr>
            <a:graphicFrameLocks noGrp="1"/>
          </p:cNvGraphicFramePr>
          <p:nvPr>
            <p:extLst>
              <p:ext uri="{D42A27DB-BD31-4B8C-83A1-F6EECF244321}">
                <p14:modId xmlns:p14="http://schemas.microsoft.com/office/powerpoint/2010/main" val="634166514"/>
              </p:ext>
            </p:extLst>
          </p:nvPr>
        </p:nvGraphicFramePr>
        <p:xfrm>
          <a:off x="7014575" y="1482246"/>
          <a:ext cx="4875296" cy="4249458"/>
        </p:xfrm>
        <a:graphic>
          <a:graphicData uri="http://schemas.openxmlformats.org/drawingml/2006/table">
            <a:tbl>
              <a:tblPr firstRow="1" bandRow="1">
                <a:tableStyleId>{5C22544A-7EE6-4342-B048-85BDC9FD1C3A}</a:tableStyleId>
              </a:tblPr>
              <a:tblGrid>
                <a:gridCol w="2437648">
                  <a:extLst>
                    <a:ext uri="{9D8B030D-6E8A-4147-A177-3AD203B41FA5}">
                      <a16:colId xmlns:a16="http://schemas.microsoft.com/office/drawing/2014/main" val="1415453280"/>
                    </a:ext>
                  </a:extLst>
                </a:gridCol>
                <a:gridCol w="2437648">
                  <a:extLst>
                    <a:ext uri="{9D8B030D-6E8A-4147-A177-3AD203B41FA5}">
                      <a16:colId xmlns:a16="http://schemas.microsoft.com/office/drawing/2014/main" val="2000819267"/>
                    </a:ext>
                  </a:extLst>
                </a:gridCol>
              </a:tblGrid>
              <a:tr h="708243">
                <a:tc>
                  <a:txBody>
                    <a:bodyPr/>
                    <a:lstStyle/>
                    <a:p>
                      <a:r>
                        <a:rPr lang="en-US" b="1">
                          <a:latin typeface="Times New Roman"/>
                        </a:rPr>
                        <a:t>Parameter</a:t>
                      </a:r>
                    </a:p>
                  </a:txBody>
                  <a:tcPr/>
                </a:tc>
                <a:tc>
                  <a:txBody>
                    <a:bodyPr/>
                    <a:lstStyle/>
                    <a:p>
                      <a:endParaRPr lang="en-US" b="1">
                        <a:latin typeface="Times New Roman"/>
                      </a:endParaRPr>
                    </a:p>
                  </a:txBody>
                  <a:tcPr/>
                </a:tc>
                <a:extLst>
                  <a:ext uri="{0D108BD9-81ED-4DB2-BD59-A6C34878D82A}">
                    <a16:rowId xmlns:a16="http://schemas.microsoft.com/office/drawing/2014/main" val="4127395362"/>
                  </a:ext>
                </a:extLst>
              </a:tr>
              <a:tr h="708243">
                <a:tc>
                  <a:txBody>
                    <a:bodyPr/>
                    <a:lstStyle/>
                    <a:p>
                      <a:r>
                        <a:rPr lang="en-US" b="1">
                          <a:latin typeface="Times New Roman"/>
                        </a:rPr>
                        <a:t>Ratio</a:t>
                      </a:r>
                    </a:p>
                  </a:txBody>
                  <a:tcPr/>
                </a:tc>
                <a:tc>
                  <a:txBody>
                    <a:bodyPr/>
                    <a:lstStyle/>
                    <a:p>
                      <a:r>
                        <a:rPr lang="en-US" b="1">
                          <a:latin typeface="Times New Roman"/>
                        </a:rPr>
                        <a:t>120</a:t>
                      </a:r>
                    </a:p>
                  </a:txBody>
                  <a:tcPr/>
                </a:tc>
                <a:extLst>
                  <a:ext uri="{0D108BD9-81ED-4DB2-BD59-A6C34878D82A}">
                    <a16:rowId xmlns:a16="http://schemas.microsoft.com/office/drawing/2014/main" val="3289564511"/>
                  </a:ext>
                </a:extLst>
              </a:tr>
              <a:tr h="708243">
                <a:tc>
                  <a:txBody>
                    <a:bodyPr/>
                    <a:lstStyle/>
                    <a:p>
                      <a:r>
                        <a:rPr lang="en-US" b="1">
                          <a:latin typeface="Times New Roman"/>
                        </a:rPr>
                        <a:t>Stages</a:t>
                      </a:r>
                    </a:p>
                  </a:txBody>
                  <a:tcPr/>
                </a:tc>
                <a:tc>
                  <a:txBody>
                    <a:bodyPr/>
                    <a:lstStyle/>
                    <a:p>
                      <a:r>
                        <a:rPr lang="en-US" b="1">
                          <a:latin typeface="Times New Roman"/>
                        </a:rPr>
                        <a:t>3</a:t>
                      </a:r>
                    </a:p>
                  </a:txBody>
                  <a:tcPr/>
                </a:tc>
                <a:extLst>
                  <a:ext uri="{0D108BD9-81ED-4DB2-BD59-A6C34878D82A}">
                    <a16:rowId xmlns:a16="http://schemas.microsoft.com/office/drawing/2014/main" val="1676591368"/>
                  </a:ext>
                </a:extLst>
              </a:tr>
              <a:tr h="708243">
                <a:tc>
                  <a:txBody>
                    <a:bodyPr/>
                    <a:lstStyle/>
                    <a:p>
                      <a:r>
                        <a:rPr lang="en-US" b="1">
                          <a:latin typeface="Times New Roman"/>
                        </a:rPr>
                        <a:t>Length </a:t>
                      </a:r>
                    </a:p>
                  </a:txBody>
                  <a:tcPr/>
                </a:tc>
                <a:tc>
                  <a:txBody>
                    <a:bodyPr/>
                    <a:lstStyle/>
                    <a:p>
                      <a:r>
                        <a:rPr lang="en-US" b="1">
                          <a:latin typeface="Times New Roman"/>
                        </a:rPr>
                        <a:t>1540 mm</a:t>
                      </a:r>
                    </a:p>
                  </a:txBody>
                  <a:tcPr/>
                </a:tc>
                <a:extLst>
                  <a:ext uri="{0D108BD9-81ED-4DB2-BD59-A6C34878D82A}">
                    <a16:rowId xmlns:a16="http://schemas.microsoft.com/office/drawing/2014/main" val="435805430"/>
                  </a:ext>
                </a:extLst>
              </a:tr>
              <a:tr h="708243">
                <a:tc>
                  <a:txBody>
                    <a:bodyPr/>
                    <a:lstStyle/>
                    <a:p>
                      <a:r>
                        <a:rPr lang="en-US" b="1">
                          <a:latin typeface="Times New Roman"/>
                        </a:rPr>
                        <a:t>Width </a:t>
                      </a:r>
                    </a:p>
                  </a:txBody>
                  <a:tcPr/>
                </a:tc>
                <a:tc>
                  <a:txBody>
                    <a:bodyPr/>
                    <a:lstStyle/>
                    <a:p>
                      <a:r>
                        <a:rPr lang="en-US" b="1">
                          <a:latin typeface="Times New Roman"/>
                        </a:rPr>
                        <a:t>3200 mm</a:t>
                      </a:r>
                    </a:p>
                  </a:txBody>
                  <a:tcPr/>
                </a:tc>
                <a:extLst>
                  <a:ext uri="{0D108BD9-81ED-4DB2-BD59-A6C34878D82A}">
                    <a16:rowId xmlns:a16="http://schemas.microsoft.com/office/drawing/2014/main" val="3557178038"/>
                  </a:ext>
                </a:extLst>
              </a:tr>
              <a:tr h="708243">
                <a:tc>
                  <a:txBody>
                    <a:bodyPr/>
                    <a:lstStyle/>
                    <a:p>
                      <a:r>
                        <a:rPr lang="en-US" b="1">
                          <a:latin typeface="Times New Roman"/>
                        </a:rPr>
                        <a:t>Pin to pin distance</a:t>
                      </a:r>
                    </a:p>
                  </a:txBody>
                  <a:tcPr/>
                </a:tc>
                <a:tc>
                  <a:txBody>
                    <a:bodyPr/>
                    <a:lstStyle/>
                    <a:p>
                      <a:r>
                        <a:rPr lang="en-US" b="1">
                          <a:latin typeface="Times New Roman"/>
                        </a:rPr>
                        <a:t>2700 mm</a:t>
                      </a:r>
                    </a:p>
                  </a:txBody>
                  <a:tcPr/>
                </a:tc>
                <a:extLst>
                  <a:ext uri="{0D108BD9-81ED-4DB2-BD59-A6C34878D82A}">
                    <a16:rowId xmlns:a16="http://schemas.microsoft.com/office/drawing/2014/main" val="1910008134"/>
                  </a:ext>
                </a:extLst>
              </a:tr>
            </a:tbl>
          </a:graphicData>
        </a:graphic>
      </p:graphicFrame>
      <p:pic>
        <p:nvPicPr>
          <p:cNvPr id="3" name="Picture 2">
            <a:extLst>
              <a:ext uri="{FF2B5EF4-FFF2-40B4-BE49-F238E27FC236}">
                <a16:creationId xmlns:a16="http://schemas.microsoft.com/office/drawing/2014/main" id="{D19031BD-B46F-F900-62F0-88667FC75D41}"/>
              </a:ext>
            </a:extLst>
          </p:cNvPr>
          <p:cNvPicPr>
            <a:picLocks noChangeAspect="1"/>
          </p:cNvPicPr>
          <p:nvPr/>
        </p:nvPicPr>
        <p:blipFill>
          <a:blip r:embed="rId2"/>
          <a:stretch>
            <a:fillRect/>
          </a:stretch>
        </p:blipFill>
        <p:spPr>
          <a:xfrm>
            <a:off x="91271" y="1481531"/>
            <a:ext cx="6925979" cy="4677818"/>
          </a:xfrm>
          <a:prstGeom prst="rect">
            <a:avLst/>
          </a:prstGeom>
        </p:spPr>
      </p:pic>
    </p:spTree>
    <p:extLst>
      <p:ext uri="{BB962C8B-B14F-4D97-AF65-F5344CB8AC3E}">
        <p14:creationId xmlns:p14="http://schemas.microsoft.com/office/powerpoint/2010/main" val="259554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CFD9A-DF61-4793-860B-8AF2BAB58FA7}"/>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80BBE781-B84A-A8A9-7DFA-6EE37B7ED172}"/>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13">
            <a:extLst>
              <a:ext uri="{FF2B5EF4-FFF2-40B4-BE49-F238E27FC236}">
                <a16:creationId xmlns:a16="http://schemas.microsoft.com/office/drawing/2014/main" id="{BB2EC34A-7792-2E8A-5FB3-255BFE95706B}"/>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57CC24CC-DD2C-F4C1-62C4-12DBF9BE9C24}"/>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E358C2FF-D2A2-E0B3-91FC-D778E9A1DB98}"/>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i-FI" dirty="0">
              <a:solidFill>
                <a:srgbClr val="000000"/>
              </a:solidFill>
              <a:latin typeface="Times New Roman"/>
              <a:cs typeface="Times New Roman"/>
            </a:endParaRPr>
          </a:p>
        </p:txBody>
      </p:sp>
      <p:sp>
        <p:nvSpPr>
          <p:cNvPr id="5" name="Slide Number Placeholder 5">
            <a:extLst>
              <a:ext uri="{FF2B5EF4-FFF2-40B4-BE49-F238E27FC236}">
                <a16:creationId xmlns:a16="http://schemas.microsoft.com/office/drawing/2014/main" id="{45772DA0-50E1-0563-F109-2323E0A6B130}"/>
              </a:ext>
            </a:extLst>
          </p:cNvPr>
          <p:cNvSpPr>
            <a:spLocks noGrp="1"/>
          </p:cNvSpPr>
          <p:nvPr>
            <p:ph type="sldNum" sz="quarter" idx="12"/>
          </p:nvPr>
        </p:nvSpPr>
        <p:spPr>
          <a:xfrm>
            <a:off x="5952392" y="6513969"/>
            <a:ext cx="287215" cy="365125"/>
          </a:xfrm>
        </p:spPr>
        <p:txBody>
          <a:bodyPr/>
          <a:lstStyle/>
          <a:p>
            <a:fld id="{013F6232-4F06-48BA-8F69-BF531F607829}" type="slidenum">
              <a:rPr lang="en-GB" sz="1400" smtClean="0">
                <a:solidFill>
                  <a:schemeClr val="bg1"/>
                </a:solidFill>
              </a:rPr>
              <a:pPr/>
              <a:t>15</a:t>
            </a:fld>
            <a:endParaRPr lang="en-GB" sz="1400">
              <a:solidFill>
                <a:schemeClr val="bg1"/>
              </a:solidFill>
            </a:endParaRPr>
          </a:p>
        </p:txBody>
      </p:sp>
      <p:sp>
        <p:nvSpPr>
          <p:cNvPr id="2" name="Titel 1">
            <a:extLst>
              <a:ext uri="{FF2B5EF4-FFF2-40B4-BE49-F238E27FC236}">
                <a16:creationId xmlns:a16="http://schemas.microsoft.com/office/drawing/2014/main" id="{048EA9D0-2D52-E312-464B-4B2429CFAEF8}"/>
              </a:ext>
            </a:extLst>
          </p:cNvPr>
          <p:cNvSpPr>
            <a:spLocks noGrp="1"/>
          </p:cNvSpPr>
          <p:nvPr>
            <p:ph type="title"/>
          </p:nvPr>
        </p:nvSpPr>
        <p:spPr>
          <a:xfrm>
            <a:off x="484418" y="502853"/>
            <a:ext cx="11184418" cy="712728"/>
          </a:xfrm>
        </p:spPr>
        <p:txBody>
          <a:bodyPr>
            <a:normAutofit/>
          </a:bodyPr>
          <a:lstStyle/>
          <a:p>
            <a:pPr algn="ctr"/>
            <a:r>
              <a:rPr lang="de-DE" sz="2800">
                <a:latin typeface="Times New Roman"/>
                <a:ea typeface="+mj-lt"/>
                <a:cs typeface="+mj-lt"/>
              </a:rPr>
              <a:t> </a:t>
            </a:r>
            <a:endParaRPr lang="de-DE" sz="2800">
              <a:latin typeface="Times New Roman"/>
              <a:cs typeface="Times New Roman"/>
            </a:endParaRPr>
          </a:p>
        </p:txBody>
      </p:sp>
      <p:cxnSp>
        <p:nvCxnSpPr>
          <p:cNvPr id="6" name="Straight Connector 5">
            <a:extLst>
              <a:ext uri="{FF2B5EF4-FFF2-40B4-BE49-F238E27FC236}">
                <a16:creationId xmlns:a16="http://schemas.microsoft.com/office/drawing/2014/main" id="{D6FFD097-EB14-DA4A-3C25-A4D256EC887F}"/>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8" name="Rechteck 17">
            <a:extLst>
              <a:ext uri="{FF2B5EF4-FFF2-40B4-BE49-F238E27FC236}">
                <a16:creationId xmlns:a16="http://schemas.microsoft.com/office/drawing/2014/main" id="{B89D3FD3-9CC6-7920-10A8-BC992ADEB09F}"/>
              </a:ext>
            </a:extLst>
          </p:cNvPr>
          <p:cNvSpPr/>
          <p:nvPr/>
        </p:nvSpPr>
        <p:spPr>
          <a:xfrm>
            <a:off x="8057951" y="6581315"/>
            <a:ext cx="3969268" cy="233553"/>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400" err="1">
                <a:solidFill>
                  <a:srgbClr val="000000"/>
                </a:solidFill>
                <a:latin typeface="Times New Roman"/>
                <a:cs typeface="Times New Roman"/>
              </a:rPr>
              <a:t>Gearbox</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Brake</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Coupling</a:t>
            </a:r>
            <a:endParaRPr lang="en-US" sz="1400" err="1"/>
          </a:p>
        </p:txBody>
      </p:sp>
      <p:sp>
        <p:nvSpPr>
          <p:cNvPr id="14" name="Textplatzhalter 9">
            <a:extLst>
              <a:ext uri="{FF2B5EF4-FFF2-40B4-BE49-F238E27FC236}">
                <a16:creationId xmlns:a16="http://schemas.microsoft.com/office/drawing/2014/main" id="{99754C03-F20E-230A-11BE-593C8E9C6037}"/>
              </a:ext>
            </a:extLst>
          </p:cNvPr>
          <p:cNvSpPr>
            <a:spLocks noGrp="1"/>
          </p:cNvSpPr>
          <p:nvPr/>
        </p:nvSpPr>
        <p:spPr>
          <a:xfrm>
            <a:off x="-1765360" y="6520981"/>
            <a:ext cx="5596085" cy="365125"/>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de-DE" sz="1200" kern="1200" dirty="0" smtClean="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solidFill>
                  <a:schemeClr val="tx1"/>
                </a:solidFill>
                <a:latin typeface="Times New Roman"/>
                <a:cs typeface="Times New Roman"/>
              </a:rPr>
              <a:t>23-12-2025</a:t>
            </a:r>
          </a:p>
        </p:txBody>
      </p:sp>
      <p:sp>
        <p:nvSpPr>
          <p:cNvPr id="13" name="Title 11">
            <a:extLst>
              <a:ext uri="{FF2B5EF4-FFF2-40B4-BE49-F238E27FC236}">
                <a16:creationId xmlns:a16="http://schemas.microsoft.com/office/drawing/2014/main" id="{40674DB5-5CB8-3318-4372-54F7EDA848B2}"/>
              </a:ext>
            </a:extLst>
          </p:cNvPr>
          <p:cNvSpPr txBox="1">
            <a:spLocks/>
          </p:cNvSpPr>
          <p:nvPr/>
        </p:nvSpPr>
        <p:spPr>
          <a:xfrm>
            <a:off x="693697" y="51758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a:latin typeface="Times New Roman"/>
                <a:ea typeface="Calibri Light"/>
                <a:cs typeface="Calibri Light"/>
              </a:rPr>
              <a:t>3D model Gearbox </a:t>
            </a:r>
          </a:p>
          <a:p>
            <a:pPr algn="ctr"/>
            <a:br>
              <a:rPr lang="en-IN" sz="2800" u="sng">
                <a:latin typeface="Times New Roman"/>
                <a:cs typeface="Times New Roman"/>
              </a:rPr>
            </a:br>
            <a:endParaRPr lang="en-GB" sz="1800">
              <a:latin typeface="Times New Roman"/>
              <a:cs typeface="Times New Roman"/>
            </a:endParaRPr>
          </a:p>
        </p:txBody>
      </p:sp>
      <p:sp>
        <p:nvSpPr>
          <p:cNvPr id="7" name="TextBox 6">
            <a:extLst>
              <a:ext uri="{FF2B5EF4-FFF2-40B4-BE49-F238E27FC236}">
                <a16:creationId xmlns:a16="http://schemas.microsoft.com/office/drawing/2014/main" id="{052EF888-7102-D997-56CD-5CE25E4883C1}"/>
              </a:ext>
            </a:extLst>
          </p:cNvPr>
          <p:cNvSpPr txBox="1"/>
          <p:nvPr/>
        </p:nvSpPr>
        <p:spPr>
          <a:xfrm>
            <a:off x="4356412" y="6178466"/>
            <a:ext cx="2415463" cy="338554"/>
          </a:xfrm>
          <a:prstGeom prst="rect">
            <a:avLst/>
          </a:prstGeom>
          <a:noFill/>
        </p:spPr>
        <p:txBody>
          <a:bodyPr wrap="square" lIns="91440" tIns="45720" rIns="91440" bIns="45720" rtlCol="0" anchor="t">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a:latin typeface="Times New Roman"/>
                <a:cs typeface="Times New Roman"/>
              </a:rPr>
              <a:t>Reference: Own design</a:t>
            </a:r>
          </a:p>
        </p:txBody>
      </p:sp>
      <p:pic>
        <p:nvPicPr>
          <p:cNvPr id="12" name="Picture 11">
            <a:extLst>
              <a:ext uri="{FF2B5EF4-FFF2-40B4-BE49-F238E27FC236}">
                <a16:creationId xmlns:a16="http://schemas.microsoft.com/office/drawing/2014/main" id="{9B73CBFA-84AC-8BA0-D794-4D30D9333988}"/>
              </a:ext>
            </a:extLst>
          </p:cNvPr>
          <p:cNvPicPr>
            <a:picLocks noChangeAspect="1"/>
          </p:cNvPicPr>
          <p:nvPr/>
        </p:nvPicPr>
        <p:blipFill>
          <a:blip r:embed="rId2"/>
          <a:stretch>
            <a:fillRect/>
          </a:stretch>
        </p:blipFill>
        <p:spPr>
          <a:xfrm>
            <a:off x="2231525" y="1368534"/>
            <a:ext cx="7040019" cy="4809864"/>
          </a:xfrm>
          <a:prstGeom prst="rect">
            <a:avLst/>
          </a:prstGeom>
        </p:spPr>
      </p:pic>
    </p:spTree>
    <p:extLst>
      <p:ext uri="{BB962C8B-B14F-4D97-AF65-F5344CB8AC3E}">
        <p14:creationId xmlns:p14="http://schemas.microsoft.com/office/powerpoint/2010/main" val="40698849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14E98-0D10-E6C3-0BBF-B5360F11B9E0}"/>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7F3BDB1E-7321-6794-F420-6B4C1C4CFDA9}"/>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13">
            <a:extLst>
              <a:ext uri="{FF2B5EF4-FFF2-40B4-BE49-F238E27FC236}">
                <a16:creationId xmlns:a16="http://schemas.microsoft.com/office/drawing/2014/main" id="{A4668EEE-2BF7-8FD9-3FF2-520034EE86ED}"/>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FD5D9E2B-6700-9A1F-DC13-E41ADCF7D24F}"/>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CA054D89-4E41-653C-AA21-F93B1A65093C}"/>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i-FI">
                <a:solidFill>
                  <a:srgbClr val="000000"/>
                </a:solidFill>
                <a:latin typeface="Times New Roman"/>
                <a:cs typeface="Times New Roman"/>
              </a:rPr>
              <a:t>Md </a:t>
            </a:r>
            <a:r>
              <a:rPr lang="fi-FI" err="1">
                <a:solidFill>
                  <a:srgbClr val="000000"/>
                </a:solidFill>
                <a:latin typeface="Times New Roman"/>
                <a:cs typeface="Times New Roman"/>
              </a:rPr>
              <a:t>Razaul</a:t>
            </a:r>
            <a:r>
              <a:rPr lang="fi-FI">
                <a:solidFill>
                  <a:srgbClr val="000000"/>
                </a:solidFill>
                <a:latin typeface="Times New Roman"/>
                <a:cs typeface="Times New Roman"/>
              </a:rPr>
              <a:t> Karim Rahat</a:t>
            </a:r>
            <a:endParaRPr lang="en-US"/>
          </a:p>
        </p:txBody>
      </p:sp>
      <p:sp>
        <p:nvSpPr>
          <p:cNvPr id="5" name="Slide Number Placeholder 5">
            <a:extLst>
              <a:ext uri="{FF2B5EF4-FFF2-40B4-BE49-F238E27FC236}">
                <a16:creationId xmlns:a16="http://schemas.microsoft.com/office/drawing/2014/main" id="{A8E301D8-DAF5-5822-6BA4-B94D2CBD5689}"/>
              </a:ext>
            </a:extLst>
          </p:cNvPr>
          <p:cNvSpPr>
            <a:spLocks noGrp="1"/>
          </p:cNvSpPr>
          <p:nvPr>
            <p:ph type="sldNum" sz="quarter" idx="12"/>
          </p:nvPr>
        </p:nvSpPr>
        <p:spPr>
          <a:xfrm>
            <a:off x="5952392" y="6513969"/>
            <a:ext cx="287215" cy="365125"/>
          </a:xfrm>
        </p:spPr>
        <p:txBody>
          <a:bodyPr/>
          <a:lstStyle/>
          <a:p>
            <a:fld id="{013F6232-4F06-48BA-8F69-BF531F607829}" type="slidenum">
              <a:rPr lang="en-GB" sz="1400" smtClean="0">
                <a:solidFill>
                  <a:schemeClr val="bg1"/>
                </a:solidFill>
              </a:rPr>
              <a:pPr/>
              <a:t>16</a:t>
            </a:fld>
            <a:endParaRPr lang="en-GB" sz="1400">
              <a:solidFill>
                <a:schemeClr val="bg1"/>
              </a:solidFill>
            </a:endParaRPr>
          </a:p>
        </p:txBody>
      </p:sp>
      <p:sp>
        <p:nvSpPr>
          <p:cNvPr id="2" name="Titel 1">
            <a:extLst>
              <a:ext uri="{FF2B5EF4-FFF2-40B4-BE49-F238E27FC236}">
                <a16:creationId xmlns:a16="http://schemas.microsoft.com/office/drawing/2014/main" id="{62CA5FEE-E646-97CA-BFD2-C0332A0C0490}"/>
              </a:ext>
            </a:extLst>
          </p:cNvPr>
          <p:cNvSpPr>
            <a:spLocks noGrp="1"/>
          </p:cNvSpPr>
          <p:nvPr>
            <p:ph type="title"/>
          </p:nvPr>
        </p:nvSpPr>
        <p:spPr>
          <a:xfrm>
            <a:off x="484418" y="502853"/>
            <a:ext cx="11184418" cy="712728"/>
          </a:xfrm>
        </p:spPr>
        <p:txBody>
          <a:bodyPr>
            <a:normAutofit/>
          </a:bodyPr>
          <a:lstStyle/>
          <a:p>
            <a:pPr algn="ctr"/>
            <a:r>
              <a:rPr lang="de-DE" sz="2800">
                <a:latin typeface="Times New Roman"/>
                <a:ea typeface="+mj-lt"/>
                <a:cs typeface="+mj-lt"/>
              </a:rPr>
              <a:t> </a:t>
            </a:r>
            <a:endParaRPr lang="de-DE" sz="2800">
              <a:latin typeface="Times New Roman"/>
              <a:cs typeface="Times New Roman"/>
            </a:endParaRPr>
          </a:p>
        </p:txBody>
      </p:sp>
      <p:cxnSp>
        <p:nvCxnSpPr>
          <p:cNvPr id="6" name="Straight Connector 5">
            <a:extLst>
              <a:ext uri="{FF2B5EF4-FFF2-40B4-BE49-F238E27FC236}">
                <a16:creationId xmlns:a16="http://schemas.microsoft.com/office/drawing/2014/main" id="{B3EC1BEF-5BC7-57BC-4D05-E8C3EB1B6ECA}"/>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8" name="Rechteck 17">
            <a:extLst>
              <a:ext uri="{FF2B5EF4-FFF2-40B4-BE49-F238E27FC236}">
                <a16:creationId xmlns:a16="http://schemas.microsoft.com/office/drawing/2014/main" id="{C5211E64-A727-8EC4-6E0C-6CC537AEA46F}"/>
              </a:ext>
            </a:extLst>
          </p:cNvPr>
          <p:cNvSpPr/>
          <p:nvPr/>
        </p:nvSpPr>
        <p:spPr>
          <a:xfrm>
            <a:off x="8057951" y="6581315"/>
            <a:ext cx="3969268" cy="233553"/>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400" err="1">
                <a:solidFill>
                  <a:srgbClr val="000000"/>
                </a:solidFill>
                <a:latin typeface="Times New Roman"/>
                <a:cs typeface="Times New Roman"/>
              </a:rPr>
              <a:t>Gearbox</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Brake</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Coupling</a:t>
            </a:r>
            <a:endParaRPr lang="en-US" sz="1400" err="1"/>
          </a:p>
        </p:txBody>
      </p:sp>
      <p:sp>
        <p:nvSpPr>
          <p:cNvPr id="14" name="Textplatzhalter 9">
            <a:extLst>
              <a:ext uri="{FF2B5EF4-FFF2-40B4-BE49-F238E27FC236}">
                <a16:creationId xmlns:a16="http://schemas.microsoft.com/office/drawing/2014/main" id="{FF7B1A12-53DE-D831-5FD1-F632B08697B2}"/>
              </a:ext>
            </a:extLst>
          </p:cNvPr>
          <p:cNvSpPr>
            <a:spLocks noGrp="1"/>
          </p:cNvSpPr>
          <p:nvPr/>
        </p:nvSpPr>
        <p:spPr>
          <a:xfrm>
            <a:off x="-1765360" y="6520981"/>
            <a:ext cx="5596085" cy="365125"/>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de-DE" sz="1200" kern="1200" dirty="0" smtClean="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solidFill>
                  <a:schemeClr val="tx1"/>
                </a:solidFill>
                <a:latin typeface="Times New Roman"/>
                <a:cs typeface="Times New Roman"/>
              </a:rPr>
              <a:t>23-12-2025</a:t>
            </a:r>
          </a:p>
        </p:txBody>
      </p:sp>
      <p:sp>
        <p:nvSpPr>
          <p:cNvPr id="13" name="Title 11">
            <a:extLst>
              <a:ext uri="{FF2B5EF4-FFF2-40B4-BE49-F238E27FC236}">
                <a16:creationId xmlns:a16="http://schemas.microsoft.com/office/drawing/2014/main" id="{29A91062-3BB0-A59B-6357-374F787F31A7}"/>
              </a:ext>
            </a:extLst>
          </p:cNvPr>
          <p:cNvSpPr txBox="1">
            <a:spLocks/>
          </p:cNvSpPr>
          <p:nvPr/>
        </p:nvSpPr>
        <p:spPr>
          <a:xfrm>
            <a:off x="693697" y="51758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a:latin typeface="Times New Roman"/>
                <a:ea typeface="Calibri Light"/>
                <a:cs typeface="Calibri Light"/>
              </a:rPr>
              <a:t>3D model Brake </a:t>
            </a:r>
          </a:p>
          <a:p>
            <a:pPr algn="ctr"/>
            <a:br>
              <a:rPr lang="en-IN" sz="2800" u="sng">
                <a:latin typeface="Times New Roman"/>
                <a:cs typeface="Times New Roman"/>
              </a:rPr>
            </a:br>
            <a:endParaRPr lang="en-GB" sz="1800">
              <a:latin typeface="Times New Roman"/>
              <a:cs typeface="Times New Roman"/>
            </a:endParaRPr>
          </a:p>
        </p:txBody>
      </p:sp>
      <p:sp>
        <p:nvSpPr>
          <p:cNvPr id="7" name="TextBox 6">
            <a:extLst>
              <a:ext uri="{FF2B5EF4-FFF2-40B4-BE49-F238E27FC236}">
                <a16:creationId xmlns:a16="http://schemas.microsoft.com/office/drawing/2014/main" id="{9F0A9556-D7F4-3C0E-57A9-F7BDA87614A4}"/>
              </a:ext>
            </a:extLst>
          </p:cNvPr>
          <p:cNvSpPr txBox="1"/>
          <p:nvPr/>
        </p:nvSpPr>
        <p:spPr>
          <a:xfrm>
            <a:off x="4356412" y="6178466"/>
            <a:ext cx="2415463" cy="338554"/>
          </a:xfrm>
          <a:prstGeom prst="rect">
            <a:avLst/>
          </a:prstGeom>
          <a:noFill/>
        </p:spPr>
        <p:txBody>
          <a:bodyPr wrap="square" lIns="91440" tIns="45720" rIns="91440" bIns="45720" rtlCol="0" anchor="t">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a:latin typeface="Times New Roman"/>
                <a:cs typeface="Times New Roman"/>
              </a:rPr>
              <a:t>Reference: Own design</a:t>
            </a:r>
          </a:p>
        </p:txBody>
      </p:sp>
      <p:pic>
        <p:nvPicPr>
          <p:cNvPr id="3" name="Picture 2">
            <a:extLst>
              <a:ext uri="{FF2B5EF4-FFF2-40B4-BE49-F238E27FC236}">
                <a16:creationId xmlns:a16="http://schemas.microsoft.com/office/drawing/2014/main" id="{35A17F83-AB4C-823C-6343-BD131139F4FD}"/>
              </a:ext>
            </a:extLst>
          </p:cNvPr>
          <p:cNvPicPr>
            <a:picLocks noChangeAspect="1"/>
          </p:cNvPicPr>
          <p:nvPr/>
        </p:nvPicPr>
        <p:blipFill>
          <a:blip r:embed="rId2"/>
          <a:stretch>
            <a:fillRect/>
          </a:stretch>
        </p:blipFill>
        <p:spPr>
          <a:xfrm>
            <a:off x="319936" y="1715609"/>
            <a:ext cx="4694129" cy="3959139"/>
          </a:xfrm>
          <a:prstGeom prst="rect">
            <a:avLst/>
          </a:prstGeom>
        </p:spPr>
      </p:pic>
      <p:graphicFrame>
        <p:nvGraphicFramePr>
          <p:cNvPr id="4" name="Table 3">
            <a:extLst>
              <a:ext uri="{FF2B5EF4-FFF2-40B4-BE49-F238E27FC236}">
                <a16:creationId xmlns:a16="http://schemas.microsoft.com/office/drawing/2014/main" id="{57A39578-01C8-D634-65EB-D6E1A1ECB54E}"/>
              </a:ext>
            </a:extLst>
          </p:cNvPr>
          <p:cNvGraphicFramePr>
            <a:graphicFrameLocks noGrp="1"/>
          </p:cNvGraphicFramePr>
          <p:nvPr>
            <p:extLst>
              <p:ext uri="{D42A27DB-BD31-4B8C-83A1-F6EECF244321}">
                <p14:modId xmlns:p14="http://schemas.microsoft.com/office/powerpoint/2010/main" val="78560197"/>
              </p:ext>
            </p:extLst>
          </p:nvPr>
        </p:nvGraphicFramePr>
        <p:xfrm>
          <a:off x="5709780" y="1513562"/>
          <a:ext cx="5884320" cy="3692065"/>
        </p:xfrm>
        <a:graphic>
          <a:graphicData uri="http://schemas.openxmlformats.org/drawingml/2006/table">
            <a:tbl>
              <a:tblPr firstRow="1" bandRow="1">
                <a:tableStyleId>{5C22544A-7EE6-4342-B048-85BDC9FD1C3A}</a:tableStyleId>
              </a:tblPr>
              <a:tblGrid>
                <a:gridCol w="2942160">
                  <a:extLst>
                    <a:ext uri="{9D8B030D-6E8A-4147-A177-3AD203B41FA5}">
                      <a16:colId xmlns:a16="http://schemas.microsoft.com/office/drawing/2014/main" val="3644075297"/>
                    </a:ext>
                  </a:extLst>
                </a:gridCol>
                <a:gridCol w="2942160">
                  <a:extLst>
                    <a:ext uri="{9D8B030D-6E8A-4147-A177-3AD203B41FA5}">
                      <a16:colId xmlns:a16="http://schemas.microsoft.com/office/drawing/2014/main" val="1615118211"/>
                    </a:ext>
                  </a:extLst>
                </a:gridCol>
              </a:tblGrid>
              <a:tr h="738413">
                <a:tc>
                  <a:txBody>
                    <a:bodyPr/>
                    <a:lstStyle/>
                    <a:p>
                      <a:r>
                        <a:rPr lang="en-US" b="1">
                          <a:latin typeface="Times New Roman"/>
                        </a:rPr>
                        <a:t>Parameter</a:t>
                      </a:r>
                    </a:p>
                  </a:txBody>
                  <a:tcPr/>
                </a:tc>
                <a:tc>
                  <a:txBody>
                    <a:bodyPr/>
                    <a:lstStyle/>
                    <a:p>
                      <a:endParaRPr lang="en-US" b="1">
                        <a:latin typeface="Times New Roman"/>
                      </a:endParaRPr>
                    </a:p>
                  </a:txBody>
                  <a:tcPr/>
                </a:tc>
                <a:extLst>
                  <a:ext uri="{0D108BD9-81ED-4DB2-BD59-A6C34878D82A}">
                    <a16:rowId xmlns:a16="http://schemas.microsoft.com/office/drawing/2014/main" val="3769113447"/>
                  </a:ext>
                </a:extLst>
              </a:tr>
              <a:tr h="738413">
                <a:tc>
                  <a:txBody>
                    <a:bodyPr/>
                    <a:lstStyle/>
                    <a:p>
                      <a:r>
                        <a:rPr lang="en-US" b="1">
                          <a:latin typeface="Times New Roman"/>
                        </a:rPr>
                        <a:t>Type</a:t>
                      </a:r>
                    </a:p>
                  </a:txBody>
                  <a:tcPr/>
                </a:tc>
                <a:tc>
                  <a:txBody>
                    <a:bodyPr/>
                    <a:lstStyle/>
                    <a:p>
                      <a:r>
                        <a:rPr lang="en-US" b="1">
                          <a:latin typeface="Times New Roman"/>
                        </a:rPr>
                        <a:t>Svendborg 300 dual action</a:t>
                      </a:r>
                    </a:p>
                  </a:txBody>
                  <a:tcPr/>
                </a:tc>
                <a:extLst>
                  <a:ext uri="{0D108BD9-81ED-4DB2-BD59-A6C34878D82A}">
                    <a16:rowId xmlns:a16="http://schemas.microsoft.com/office/drawing/2014/main" val="2797393412"/>
                  </a:ext>
                </a:extLst>
              </a:tr>
              <a:tr h="738413">
                <a:tc>
                  <a:txBody>
                    <a:bodyPr/>
                    <a:lstStyle/>
                    <a:p>
                      <a:r>
                        <a:rPr lang="en-US" b="1">
                          <a:latin typeface="Times New Roman"/>
                        </a:rPr>
                        <a:t>Length</a:t>
                      </a:r>
                    </a:p>
                  </a:txBody>
                  <a:tcPr/>
                </a:tc>
                <a:tc>
                  <a:txBody>
                    <a:bodyPr/>
                    <a:lstStyle/>
                    <a:p>
                      <a:r>
                        <a:rPr lang="en-US" b="1">
                          <a:latin typeface="Times New Roman"/>
                        </a:rPr>
                        <a:t>220 mm</a:t>
                      </a:r>
                    </a:p>
                  </a:txBody>
                  <a:tcPr/>
                </a:tc>
                <a:extLst>
                  <a:ext uri="{0D108BD9-81ED-4DB2-BD59-A6C34878D82A}">
                    <a16:rowId xmlns:a16="http://schemas.microsoft.com/office/drawing/2014/main" val="662456050"/>
                  </a:ext>
                </a:extLst>
              </a:tr>
              <a:tr h="738413">
                <a:tc>
                  <a:txBody>
                    <a:bodyPr/>
                    <a:lstStyle/>
                    <a:p>
                      <a:r>
                        <a:rPr lang="en-US" b="1">
                          <a:latin typeface="Times New Roman"/>
                        </a:rPr>
                        <a:t>Width</a:t>
                      </a:r>
                    </a:p>
                  </a:txBody>
                  <a:tcPr/>
                </a:tc>
                <a:tc>
                  <a:txBody>
                    <a:bodyPr/>
                    <a:lstStyle/>
                    <a:p>
                      <a:r>
                        <a:rPr lang="en-US" b="1">
                          <a:latin typeface="Times New Roman"/>
                        </a:rPr>
                        <a:t>167 mm</a:t>
                      </a:r>
                      <a:endParaRPr lang="en-US"/>
                    </a:p>
                  </a:txBody>
                  <a:tcPr/>
                </a:tc>
                <a:extLst>
                  <a:ext uri="{0D108BD9-81ED-4DB2-BD59-A6C34878D82A}">
                    <a16:rowId xmlns:a16="http://schemas.microsoft.com/office/drawing/2014/main" val="1186482544"/>
                  </a:ext>
                </a:extLst>
              </a:tr>
              <a:tr h="738413">
                <a:tc>
                  <a:txBody>
                    <a:bodyPr/>
                    <a:lstStyle/>
                    <a:p>
                      <a:r>
                        <a:rPr lang="en-US" b="1">
                          <a:latin typeface="Times New Roman"/>
                        </a:rPr>
                        <a:t>Weight</a:t>
                      </a:r>
                    </a:p>
                  </a:txBody>
                  <a:tcPr/>
                </a:tc>
                <a:tc>
                  <a:txBody>
                    <a:bodyPr/>
                    <a:lstStyle/>
                    <a:p>
                      <a:r>
                        <a:rPr lang="en-US" b="1">
                          <a:latin typeface="Times New Roman"/>
                        </a:rPr>
                        <a:t>62 Kg</a:t>
                      </a:r>
                    </a:p>
                  </a:txBody>
                  <a:tcPr/>
                </a:tc>
                <a:extLst>
                  <a:ext uri="{0D108BD9-81ED-4DB2-BD59-A6C34878D82A}">
                    <a16:rowId xmlns:a16="http://schemas.microsoft.com/office/drawing/2014/main" val="1673523038"/>
                  </a:ext>
                </a:extLst>
              </a:tr>
            </a:tbl>
          </a:graphicData>
        </a:graphic>
      </p:graphicFrame>
    </p:spTree>
    <p:extLst>
      <p:ext uri="{BB962C8B-B14F-4D97-AF65-F5344CB8AC3E}">
        <p14:creationId xmlns:p14="http://schemas.microsoft.com/office/powerpoint/2010/main" val="3215298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A53BC-6E9B-4B77-24C1-3B8F4457BEF2}"/>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9E2137A4-E396-5025-0535-FED828CD068F}"/>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13">
            <a:extLst>
              <a:ext uri="{FF2B5EF4-FFF2-40B4-BE49-F238E27FC236}">
                <a16:creationId xmlns:a16="http://schemas.microsoft.com/office/drawing/2014/main" id="{AF282EAC-69EA-49A8-5216-EAA40F314C95}"/>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D340FD09-FF9D-F05C-E487-188C60FDF329}"/>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0409E5C9-001F-A79D-E559-D94D58CD0894}"/>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i-FI" dirty="0">
              <a:solidFill>
                <a:srgbClr val="000000"/>
              </a:solidFill>
              <a:latin typeface="Times New Roman"/>
              <a:cs typeface="Times New Roman"/>
            </a:endParaRPr>
          </a:p>
        </p:txBody>
      </p:sp>
      <p:sp>
        <p:nvSpPr>
          <p:cNvPr id="5" name="Slide Number Placeholder 5">
            <a:extLst>
              <a:ext uri="{FF2B5EF4-FFF2-40B4-BE49-F238E27FC236}">
                <a16:creationId xmlns:a16="http://schemas.microsoft.com/office/drawing/2014/main" id="{26FF654B-5E41-1874-E3D6-7EA44929ECA4}"/>
              </a:ext>
            </a:extLst>
          </p:cNvPr>
          <p:cNvSpPr>
            <a:spLocks noGrp="1"/>
          </p:cNvSpPr>
          <p:nvPr>
            <p:ph type="sldNum" sz="quarter" idx="12"/>
          </p:nvPr>
        </p:nvSpPr>
        <p:spPr>
          <a:xfrm>
            <a:off x="5952392" y="6513969"/>
            <a:ext cx="287215" cy="365125"/>
          </a:xfrm>
        </p:spPr>
        <p:txBody>
          <a:bodyPr/>
          <a:lstStyle/>
          <a:p>
            <a:fld id="{013F6232-4F06-48BA-8F69-BF531F607829}" type="slidenum">
              <a:rPr lang="en-GB" sz="1400" smtClean="0">
                <a:solidFill>
                  <a:schemeClr val="bg1"/>
                </a:solidFill>
              </a:rPr>
              <a:pPr/>
              <a:t>17</a:t>
            </a:fld>
            <a:endParaRPr lang="en-GB" sz="1400">
              <a:solidFill>
                <a:schemeClr val="bg1"/>
              </a:solidFill>
            </a:endParaRPr>
          </a:p>
        </p:txBody>
      </p:sp>
      <p:sp>
        <p:nvSpPr>
          <p:cNvPr id="2" name="Titel 1">
            <a:extLst>
              <a:ext uri="{FF2B5EF4-FFF2-40B4-BE49-F238E27FC236}">
                <a16:creationId xmlns:a16="http://schemas.microsoft.com/office/drawing/2014/main" id="{2E1BE8CF-EEFF-1862-9BC5-C12E9E75BEE8}"/>
              </a:ext>
            </a:extLst>
          </p:cNvPr>
          <p:cNvSpPr>
            <a:spLocks noGrp="1"/>
          </p:cNvSpPr>
          <p:nvPr>
            <p:ph type="title"/>
          </p:nvPr>
        </p:nvSpPr>
        <p:spPr>
          <a:xfrm>
            <a:off x="484418" y="502853"/>
            <a:ext cx="11184418" cy="712728"/>
          </a:xfrm>
        </p:spPr>
        <p:txBody>
          <a:bodyPr>
            <a:normAutofit/>
          </a:bodyPr>
          <a:lstStyle/>
          <a:p>
            <a:pPr algn="ctr"/>
            <a:r>
              <a:rPr lang="de-DE" sz="2800">
                <a:latin typeface="Times New Roman"/>
                <a:ea typeface="+mj-lt"/>
                <a:cs typeface="+mj-lt"/>
              </a:rPr>
              <a:t> </a:t>
            </a:r>
            <a:endParaRPr lang="de-DE" sz="2800">
              <a:latin typeface="Times New Roman"/>
              <a:cs typeface="Times New Roman"/>
            </a:endParaRPr>
          </a:p>
        </p:txBody>
      </p:sp>
      <p:cxnSp>
        <p:nvCxnSpPr>
          <p:cNvPr id="6" name="Straight Connector 5">
            <a:extLst>
              <a:ext uri="{FF2B5EF4-FFF2-40B4-BE49-F238E27FC236}">
                <a16:creationId xmlns:a16="http://schemas.microsoft.com/office/drawing/2014/main" id="{4702D739-1168-BE4C-BA12-5B889E573E7E}"/>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8" name="Rechteck 17">
            <a:extLst>
              <a:ext uri="{FF2B5EF4-FFF2-40B4-BE49-F238E27FC236}">
                <a16:creationId xmlns:a16="http://schemas.microsoft.com/office/drawing/2014/main" id="{96443942-D400-9138-7A11-E004A9A80BAA}"/>
              </a:ext>
            </a:extLst>
          </p:cNvPr>
          <p:cNvSpPr/>
          <p:nvPr/>
        </p:nvSpPr>
        <p:spPr>
          <a:xfrm>
            <a:off x="8057951" y="6581315"/>
            <a:ext cx="3969268" cy="233553"/>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400" err="1">
                <a:solidFill>
                  <a:srgbClr val="000000"/>
                </a:solidFill>
                <a:latin typeface="Times New Roman"/>
                <a:cs typeface="Times New Roman"/>
              </a:rPr>
              <a:t>Gearbox</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Brake</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Coupling</a:t>
            </a:r>
            <a:endParaRPr lang="en-US" sz="1400" err="1"/>
          </a:p>
        </p:txBody>
      </p:sp>
      <p:sp>
        <p:nvSpPr>
          <p:cNvPr id="14" name="Textplatzhalter 9">
            <a:extLst>
              <a:ext uri="{FF2B5EF4-FFF2-40B4-BE49-F238E27FC236}">
                <a16:creationId xmlns:a16="http://schemas.microsoft.com/office/drawing/2014/main" id="{EF857910-9947-539D-02C8-CD9C3B5CBDFC}"/>
              </a:ext>
            </a:extLst>
          </p:cNvPr>
          <p:cNvSpPr>
            <a:spLocks noGrp="1"/>
          </p:cNvSpPr>
          <p:nvPr/>
        </p:nvSpPr>
        <p:spPr>
          <a:xfrm>
            <a:off x="-1765360" y="6520981"/>
            <a:ext cx="5596085" cy="365125"/>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de-DE" sz="1200" kern="1200" dirty="0" smtClean="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solidFill>
                  <a:schemeClr val="tx1"/>
                </a:solidFill>
                <a:latin typeface="Times New Roman"/>
                <a:cs typeface="Times New Roman"/>
              </a:rPr>
              <a:t>23-12-2025</a:t>
            </a:r>
          </a:p>
        </p:txBody>
      </p:sp>
      <p:sp>
        <p:nvSpPr>
          <p:cNvPr id="13" name="Title 11">
            <a:extLst>
              <a:ext uri="{FF2B5EF4-FFF2-40B4-BE49-F238E27FC236}">
                <a16:creationId xmlns:a16="http://schemas.microsoft.com/office/drawing/2014/main" id="{B91DF982-4385-7BF9-EE9F-C785B2387359}"/>
              </a:ext>
            </a:extLst>
          </p:cNvPr>
          <p:cNvSpPr txBox="1">
            <a:spLocks/>
          </p:cNvSpPr>
          <p:nvPr/>
        </p:nvSpPr>
        <p:spPr>
          <a:xfrm>
            <a:off x="693697" y="51758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a:latin typeface="Times New Roman"/>
                <a:ea typeface="Calibri Light"/>
                <a:cs typeface="Calibri Light"/>
              </a:rPr>
              <a:t>3D model Coupling  </a:t>
            </a:r>
          </a:p>
          <a:p>
            <a:pPr algn="ctr"/>
            <a:br>
              <a:rPr lang="en-IN" sz="2800" u="sng">
                <a:latin typeface="Times New Roman"/>
                <a:cs typeface="Times New Roman"/>
              </a:rPr>
            </a:br>
            <a:endParaRPr lang="en-GB" sz="1800">
              <a:latin typeface="Times New Roman"/>
              <a:cs typeface="Times New Roman"/>
            </a:endParaRPr>
          </a:p>
        </p:txBody>
      </p:sp>
      <p:sp>
        <p:nvSpPr>
          <p:cNvPr id="7" name="TextBox 6">
            <a:extLst>
              <a:ext uri="{FF2B5EF4-FFF2-40B4-BE49-F238E27FC236}">
                <a16:creationId xmlns:a16="http://schemas.microsoft.com/office/drawing/2014/main" id="{758F7445-1320-362B-65BB-6B466BE7C32A}"/>
              </a:ext>
            </a:extLst>
          </p:cNvPr>
          <p:cNvSpPr txBox="1"/>
          <p:nvPr/>
        </p:nvSpPr>
        <p:spPr>
          <a:xfrm>
            <a:off x="4356412" y="6178466"/>
            <a:ext cx="2415463" cy="338554"/>
          </a:xfrm>
          <a:prstGeom prst="rect">
            <a:avLst/>
          </a:prstGeom>
          <a:noFill/>
        </p:spPr>
        <p:txBody>
          <a:bodyPr wrap="square" lIns="91440" tIns="45720" rIns="91440" bIns="45720" rtlCol="0" anchor="t">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a:latin typeface="Times New Roman"/>
                <a:cs typeface="Times New Roman"/>
              </a:rPr>
              <a:t>Reference: Own design</a:t>
            </a:r>
          </a:p>
        </p:txBody>
      </p:sp>
      <p:pic>
        <p:nvPicPr>
          <p:cNvPr id="3" name="Picture 2" descr="A close-up of a metal disc&#10;&#10;AI-generated content may be incorrect.">
            <a:extLst>
              <a:ext uri="{FF2B5EF4-FFF2-40B4-BE49-F238E27FC236}">
                <a16:creationId xmlns:a16="http://schemas.microsoft.com/office/drawing/2014/main" id="{2F8C025A-C33B-2AED-708C-F26D91A11D0B}"/>
              </a:ext>
            </a:extLst>
          </p:cNvPr>
          <p:cNvPicPr>
            <a:picLocks noChangeAspect="1"/>
          </p:cNvPicPr>
          <p:nvPr/>
        </p:nvPicPr>
        <p:blipFill>
          <a:blip r:embed="rId2"/>
          <a:stretch>
            <a:fillRect/>
          </a:stretch>
        </p:blipFill>
        <p:spPr>
          <a:xfrm>
            <a:off x="150719" y="1469651"/>
            <a:ext cx="5794562" cy="4411757"/>
          </a:xfrm>
          <a:prstGeom prst="rect">
            <a:avLst/>
          </a:prstGeom>
        </p:spPr>
      </p:pic>
      <p:graphicFrame>
        <p:nvGraphicFramePr>
          <p:cNvPr id="4" name="Table 3">
            <a:extLst>
              <a:ext uri="{FF2B5EF4-FFF2-40B4-BE49-F238E27FC236}">
                <a16:creationId xmlns:a16="http://schemas.microsoft.com/office/drawing/2014/main" id="{831B89D3-ED67-8B07-7296-D0BC075583BC}"/>
              </a:ext>
            </a:extLst>
          </p:cNvPr>
          <p:cNvGraphicFramePr>
            <a:graphicFrameLocks noGrp="1"/>
          </p:cNvGraphicFramePr>
          <p:nvPr>
            <p:extLst>
              <p:ext uri="{D42A27DB-BD31-4B8C-83A1-F6EECF244321}">
                <p14:modId xmlns:p14="http://schemas.microsoft.com/office/powerpoint/2010/main" val="4211377979"/>
              </p:ext>
            </p:extLst>
          </p:nvPr>
        </p:nvGraphicFramePr>
        <p:xfrm>
          <a:off x="6241676" y="1467970"/>
          <a:ext cx="5197680" cy="3954207"/>
        </p:xfrm>
        <a:graphic>
          <a:graphicData uri="http://schemas.openxmlformats.org/drawingml/2006/table">
            <a:tbl>
              <a:tblPr firstRow="1" bandRow="1">
                <a:tableStyleId>{5C22544A-7EE6-4342-B048-85BDC9FD1C3A}</a:tableStyleId>
              </a:tblPr>
              <a:tblGrid>
                <a:gridCol w="2598840">
                  <a:extLst>
                    <a:ext uri="{9D8B030D-6E8A-4147-A177-3AD203B41FA5}">
                      <a16:colId xmlns:a16="http://schemas.microsoft.com/office/drawing/2014/main" val="145761936"/>
                    </a:ext>
                  </a:extLst>
                </a:gridCol>
                <a:gridCol w="2598840">
                  <a:extLst>
                    <a:ext uri="{9D8B030D-6E8A-4147-A177-3AD203B41FA5}">
                      <a16:colId xmlns:a16="http://schemas.microsoft.com/office/drawing/2014/main" val="3063463188"/>
                    </a:ext>
                  </a:extLst>
                </a:gridCol>
              </a:tblGrid>
              <a:tr h="767936">
                <a:tc>
                  <a:txBody>
                    <a:bodyPr/>
                    <a:lstStyle/>
                    <a:p>
                      <a:r>
                        <a:rPr lang="en-US" b="1">
                          <a:latin typeface="Times New Roman"/>
                        </a:rPr>
                        <a:t>Parameter</a:t>
                      </a:r>
                    </a:p>
                  </a:txBody>
                  <a:tcPr/>
                </a:tc>
                <a:tc>
                  <a:txBody>
                    <a:bodyPr/>
                    <a:lstStyle/>
                    <a:p>
                      <a:endParaRPr lang="en-US" b="1">
                        <a:latin typeface="Times New Roman"/>
                      </a:endParaRPr>
                    </a:p>
                  </a:txBody>
                  <a:tcPr/>
                </a:tc>
                <a:extLst>
                  <a:ext uri="{0D108BD9-81ED-4DB2-BD59-A6C34878D82A}">
                    <a16:rowId xmlns:a16="http://schemas.microsoft.com/office/drawing/2014/main" val="2070234374"/>
                  </a:ext>
                </a:extLst>
              </a:tr>
              <a:tr h="882463">
                <a:tc>
                  <a:txBody>
                    <a:bodyPr/>
                    <a:lstStyle/>
                    <a:p>
                      <a:r>
                        <a:rPr lang="en-US" b="1">
                          <a:latin typeface="Times New Roman"/>
                        </a:rPr>
                        <a:t>Model</a:t>
                      </a:r>
                    </a:p>
                  </a:txBody>
                  <a:tcPr/>
                </a:tc>
                <a:tc>
                  <a:txBody>
                    <a:bodyPr/>
                    <a:lstStyle/>
                    <a:p>
                      <a:r>
                        <a:rPr lang="en-US" b="1">
                          <a:latin typeface="Times New Roman"/>
                        </a:rPr>
                        <a:t>KTR RADEX NANA</a:t>
                      </a:r>
                    </a:p>
                  </a:txBody>
                  <a:tcPr/>
                </a:tc>
                <a:extLst>
                  <a:ext uri="{0D108BD9-81ED-4DB2-BD59-A6C34878D82A}">
                    <a16:rowId xmlns:a16="http://schemas.microsoft.com/office/drawing/2014/main" val="2694832448"/>
                  </a:ext>
                </a:extLst>
              </a:tr>
              <a:tr h="767936">
                <a:tc>
                  <a:txBody>
                    <a:bodyPr/>
                    <a:lstStyle/>
                    <a:p>
                      <a:r>
                        <a:rPr lang="en-US" b="1">
                          <a:latin typeface="Times New Roman"/>
                        </a:rPr>
                        <a:t>Length</a:t>
                      </a:r>
                    </a:p>
                  </a:txBody>
                  <a:tcPr/>
                </a:tc>
                <a:tc>
                  <a:txBody>
                    <a:bodyPr/>
                    <a:lstStyle/>
                    <a:p>
                      <a:r>
                        <a:rPr lang="en-US" b="1">
                          <a:latin typeface="Times New Roman"/>
                        </a:rPr>
                        <a:t>945 mm</a:t>
                      </a:r>
                    </a:p>
                  </a:txBody>
                  <a:tcPr/>
                </a:tc>
                <a:extLst>
                  <a:ext uri="{0D108BD9-81ED-4DB2-BD59-A6C34878D82A}">
                    <a16:rowId xmlns:a16="http://schemas.microsoft.com/office/drawing/2014/main" val="3620372049"/>
                  </a:ext>
                </a:extLst>
              </a:tr>
              <a:tr h="767936">
                <a:tc>
                  <a:txBody>
                    <a:bodyPr/>
                    <a:lstStyle/>
                    <a:p>
                      <a:r>
                        <a:rPr lang="en-US" b="1">
                          <a:latin typeface="Times New Roman"/>
                        </a:rPr>
                        <a:t>Disc Radius </a:t>
                      </a:r>
                    </a:p>
                  </a:txBody>
                  <a:tcPr/>
                </a:tc>
                <a:tc>
                  <a:txBody>
                    <a:bodyPr/>
                    <a:lstStyle/>
                    <a:p>
                      <a:r>
                        <a:rPr lang="en-US" b="1">
                          <a:latin typeface="Times New Roman"/>
                        </a:rPr>
                        <a:t>450 mm</a:t>
                      </a:r>
                    </a:p>
                  </a:txBody>
                  <a:tcPr/>
                </a:tc>
                <a:extLst>
                  <a:ext uri="{0D108BD9-81ED-4DB2-BD59-A6C34878D82A}">
                    <a16:rowId xmlns:a16="http://schemas.microsoft.com/office/drawing/2014/main" val="3853884424"/>
                  </a:ext>
                </a:extLst>
              </a:tr>
              <a:tr h="767936">
                <a:tc>
                  <a:txBody>
                    <a:bodyPr/>
                    <a:lstStyle/>
                    <a:p>
                      <a:r>
                        <a:rPr lang="en-US" b="1">
                          <a:latin typeface="Times New Roman"/>
                        </a:rPr>
                        <a:t>Weight</a:t>
                      </a:r>
                    </a:p>
                  </a:txBody>
                  <a:tcPr/>
                </a:tc>
                <a:tc>
                  <a:txBody>
                    <a:bodyPr/>
                    <a:lstStyle/>
                    <a:p>
                      <a:r>
                        <a:rPr lang="en-US" b="1">
                          <a:latin typeface="Times New Roman"/>
                        </a:rPr>
                        <a:t>170 Kg</a:t>
                      </a:r>
                    </a:p>
                  </a:txBody>
                  <a:tcPr/>
                </a:tc>
                <a:extLst>
                  <a:ext uri="{0D108BD9-81ED-4DB2-BD59-A6C34878D82A}">
                    <a16:rowId xmlns:a16="http://schemas.microsoft.com/office/drawing/2014/main" val="2359284131"/>
                  </a:ext>
                </a:extLst>
              </a:tr>
            </a:tbl>
          </a:graphicData>
        </a:graphic>
      </p:graphicFrame>
    </p:spTree>
    <p:extLst>
      <p:ext uri="{BB962C8B-B14F-4D97-AF65-F5344CB8AC3E}">
        <p14:creationId xmlns:p14="http://schemas.microsoft.com/office/powerpoint/2010/main" val="14034256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FA5DE8-9266-313E-3C48-75BA5603F25A}"/>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9F6FE874-C183-2105-37A8-B4A6930C91A1}"/>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13">
            <a:extLst>
              <a:ext uri="{FF2B5EF4-FFF2-40B4-BE49-F238E27FC236}">
                <a16:creationId xmlns:a16="http://schemas.microsoft.com/office/drawing/2014/main" id="{3F931DF4-79F2-4A78-7DD0-F263723B1380}"/>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78320AC0-B851-A5C8-2A85-B8A279C0B9D4}"/>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4B38B0E1-876B-16FF-05F6-A707E61F4147}"/>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i-FI">
              <a:solidFill>
                <a:srgbClr val="000000"/>
              </a:solidFill>
              <a:latin typeface="Times New Roman"/>
              <a:cs typeface="Times New Roman"/>
            </a:endParaRPr>
          </a:p>
        </p:txBody>
      </p:sp>
      <p:sp>
        <p:nvSpPr>
          <p:cNvPr id="19" name="TextBox 18">
            <a:extLst>
              <a:ext uri="{FF2B5EF4-FFF2-40B4-BE49-F238E27FC236}">
                <a16:creationId xmlns:a16="http://schemas.microsoft.com/office/drawing/2014/main" id="{583384EB-FF58-2D81-5AF3-7B8D6C99A6AC}"/>
              </a:ext>
            </a:extLst>
          </p:cNvPr>
          <p:cNvSpPr txBox="1"/>
          <p:nvPr/>
        </p:nvSpPr>
        <p:spPr>
          <a:xfrm>
            <a:off x="473320" y="1376739"/>
            <a:ext cx="11218984" cy="5201424"/>
          </a:xfrm>
          <a:prstGeom prst="rect">
            <a:avLst/>
          </a:prstGeom>
          <a:noFill/>
        </p:spPr>
        <p:txBody>
          <a:bodyPr wrap="square" lIns="91440" tIns="45720" rIns="91440" bIns="45720" rtlCol="0" anchor="t">
            <a:spAutoFit/>
          </a:bodyPr>
          <a:lstStyle/>
          <a:p>
            <a:r>
              <a:rPr lang="en-US" b="1">
                <a:latin typeface="Times New Roman"/>
                <a:cs typeface="Times New Roman"/>
              </a:rPr>
              <a:t>Coupling</a:t>
            </a:r>
          </a:p>
          <a:p>
            <a:endParaRPr lang="en-US" b="1">
              <a:latin typeface="Times New Roman"/>
              <a:cs typeface="Times New Roman"/>
            </a:endParaRPr>
          </a:p>
          <a:p>
            <a:r>
              <a:rPr lang="en-US">
                <a:latin typeface="Times New Roman"/>
                <a:ea typeface="+mn-lt"/>
                <a:cs typeface="+mn-lt"/>
              </a:rPr>
              <a:t>Calculate the compensating torque applied to the coupling</a:t>
            </a:r>
            <a:endParaRPr lang="en-US">
              <a:latin typeface="Times New Roman"/>
            </a:endParaRPr>
          </a:p>
          <a:p>
            <a:endParaRPr lang="en-US">
              <a:latin typeface="Times New Roman"/>
              <a:cs typeface="Times New Roman"/>
            </a:endParaRPr>
          </a:p>
          <a:p>
            <a:r>
              <a:rPr lang="en-US" sz="2000">
                <a:latin typeface="Times New Roman"/>
                <a:cs typeface="Times New Roman"/>
              </a:rPr>
              <a:t>Md=Md rotor * K = 5,095* 1.5 =</a:t>
            </a:r>
            <a:r>
              <a:rPr lang="en-US" sz="2000" b="1" u="sng">
                <a:latin typeface="Times New Roman"/>
                <a:cs typeface="Times New Roman"/>
              </a:rPr>
              <a:t>7.6425 </a:t>
            </a:r>
            <a:r>
              <a:rPr lang="en-US" sz="2000" b="1" u="sng" err="1">
                <a:latin typeface="Times New Roman"/>
                <a:cs typeface="Times New Roman"/>
              </a:rPr>
              <a:t>MNm</a:t>
            </a:r>
            <a:endParaRPr lang="en-US" sz="2000" b="1" u="sng">
              <a:latin typeface="Times New Roman"/>
              <a:cs typeface="Times New Roman"/>
            </a:endParaRPr>
          </a:p>
          <a:p>
            <a:endParaRPr lang="en-US">
              <a:latin typeface="Aptos"/>
              <a:cs typeface="Times New Roman"/>
            </a:endParaRPr>
          </a:p>
          <a:p>
            <a:endParaRPr lang="en-US">
              <a:latin typeface="Aptos"/>
              <a:cs typeface="Times New Roman"/>
            </a:endParaRPr>
          </a:p>
          <a:p>
            <a:endParaRPr lang="en-US">
              <a:latin typeface="Aptos"/>
              <a:cs typeface="Times New Roman"/>
            </a:endParaRPr>
          </a:p>
          <a:p>
            <a:endParaRPr lang="en-US">
              <a:latin typeface="Aptos"/>
              <a:cs typeface="Times New Roman"/>
            </a:endParaRPr>
          </a:p>
          <a:p>
            <a:endParaRPr lang="en-US">
              <a:latin typeface="Aptos"/>
              <a:cs typeface="Times New Roman"/>
            </a:endParaRPr>
          </a:p>
          <a:p>
            <a:endParaRPr lang="en-US">
              <a:latin typeface="Aptos"/>
              <a:cs typeface="Times New Roman"/>
            </a:endParaRPr>
          </a:p>
          <a:p>
            <a:endParaRPr lang="en-US">
              <a:latin typeface="Aptos"/>
              <a:cs typeface="Times New Roman"/>
            </a:endParaRPr>
          </a:p>
          <a:p>
            <a:endParaRPr lang="en-US">
              <a:latin typeface="Aptos"/>
              <a:cs typeface="Times New Roman"/>
            </a:endParaRPr>
          </a:p>
          <a:p>
            <a:r>
              <a:rPr lang="en-US" sz="2400" b="1" u="sng">
                <a:highlight>
                  <a:srgbClr val="F5F5F5"/>
                </a:highlight>
                <a:latin typeface="Times New Roman"/>
                <a:cs typeface="Times New Roman"/>
              </a:rPr>
              <a:t>Nominal Torque = 3,979.16 Nm</a:t>
            </a:r>
            <a:endParaRPr lang="en-US"/>
          </a:p>
          <a:p>
            <a:endParaRPr lang="en-US">
              <a:latin typeface="Times New Roman"/>
              <a:cs typeface="Times New Roman"/>
            </a:endParaRPr>
          </a:p>
          <a:p>
            <a:pPr marL="285750" indent="-285750">
              <a:buFont typeface="Arial" panose="020B0604020202020204" pitchFamily="34" charset="0"/>
              <a:buChar char="•"/>
            </a:pPr>
            <a:endParaRPr lang="en-US">
              <a:cs typeface="Times New Roman"/>
            </a:endParaRPr>
          </a:p>
          <a:p>
            <a:endParaRPr lang="en-US">
              <a:cs typeface="Times New Roman"/>
            </a:endParaRPr>
          </a:p>
          <a:p>
            <a:pPr marL="285750" indent="-285750">
              <a:buFont typeface="Arial" panose="020B0604020202020204" pitchFamily="34" charset="0"/>
              <a:buChar char="•"/>
            </a:pPr>
            <a:endParaRPr lang="en-US"/>
          </a:p>
        </p:txBody>
      </p:sp>
      <p:cxnSp>
        <p:nvCxnSpPr>
          <p:cNvPr id="6" name="Straight Connector 5">
            <a:extLst>
              <a:ext uri="{FF2B5EF4-FFF2-40B4-BE49-F238E27FC236}">
                <a16:creationId xmlns:a16="http://schemas.microsoft.com/office/drawing/2014/main" id="{444EBD03-7375-E7A7-8281-4E5DFF0B271D}"/>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3" name="Title 2">
            <a:extLst>
              <a:ext uri="{FF2B5EF4-FFF2-40B4-BE49-F238E27FC236}">
                <a16:creationId xmlns:a16="http://schemas.microsoft.com/office/drawing/2014/main" id="{CF56C026-1731-D641-C515-8D85B28ADB98}"/>
              </a:ext>
            </a:extLst>
          </p:cNvPr>
          <p:cNvSpPr>
            <a:spLocks noGrp="1"/>
          </p:cNvSpPr>
          <p:nvPr>
            <p:ph type="title"/>
          </p:nvPr>
        </p:nvSpPr>
        <p:spPr>
          <a:xfrm>
            <a:off x="592540" y="145123"/>
            <a:ext cx="10515600" cy="1325563"/>
          </a:xfrm>
        </p:spPr>
        <p:txBody>
          <a:bodyPr/>
          <a:lstStyle/>
          <a:p>
            <a:r>
              <a:rPr lang="en-US" sz="2400">
                <a:latin typeface="Times New Roman"/>
                <a:cs typeface="Times New Roman"/>
              </a:rPr>
              <a:t>                                          </a:t>
            </a:r>
            <a:r>
              <a:rPr lang="en-US" sz="2800" b="1">
                <a:latin typeface="Times New Roman"/>
                <a:cs typeface="Times New Roman"/>
              </a:rPr>
              <a:t>Coupling Torque calculation</a:t>
            </a:r>
          </a:p>
        </p:txBody>
      </p:sp>
      <p:sp>
        <p:nvSpPr>
          <p:cNvPr id="4" name="Slide Number Placeholder 5">
            <a:extLst>
              <a:ext uri="{FF2B5EF4-FFF2-40B4-BE49-F238E27FC236}">
                <a16:creationId xmlns:a16="http://schemas.microsoft.com/office/drawing/2014/main" id="{F0BE5498-16D1-DBCB-2120-84AD85A578E7}"/>
              </a:ext>
            </a:extLst>
          </p:cNvPr>
          <p:cNvSpPr>
            <a:spLocks noGrp="1"/>
          </p:cNvSpPr>
          <p:nvPr>
            <p:ph type="sldNum" sz="quarter" idx="12"/>
          </p:nvPr>
        </p:nvSpPr>
        <p:spPr>
          <a:xfrm>
            <a:off x="5851751" y="6542723"/>
            <a:ext cx="560384" cy="321994"/>
          </a:xfrm>
        </p:spPr>
        <p:txBody>
          <a:bodyPr/>
          <a:lstStyle/>
          <a:p>
            <a:fld id="{013F6232-4F06-48BA-8F69-BF531F607829}" type="slidenum">
              <a:rPr lang="en-GB" sz="1400" smtClean="0">
                <a:solidFill>
                  <a:schemeClr val="bg1"/>
                </a:solidFill>
              </a:rPr>
              <a:pPr/>
              <a:t>18</a:t>
            </a:fld>
            <a:endParaRPr lang="en-GB" sz="1400">
              <a:solidFill>
                <a:schemeClr val="bg1"/>
              </a:solidFill>
            </a:endParaRPr>
          </a:p>
        </p:txBody>
      </p:sp>
      <p:sp>
        <p:nvSpPr>
          <p:cNvPr id="8" name="Rechteck 17">
            <a:extLst>
              <a:ext uri="{FF2B5EF4-FFF2-40B4-BE49-F238E27FC236}">
                <a16:creationId xmlns:a16="http://schemas.microsoft.com/office/drawing/2014/main" id="{3FC7AC64-D6DB-CC89-63FA-4E567ECEE3A6}"/>
              </a:ext>
            </a:extLst>
          </p:cNvPr>
          <p:cNvSpPr/>
          <p:nvPr/>
        </p:nvSpPr>
        <p:spPr>
          <a:xfrm>
            <a:off x="8057951" y="6581315"/>
            <a:ext cx="3969268" cy="233553"/>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400" err="1">
                <a:solidFill>
                  <a:srgbClr val="000000"/>
                </a:solidFill>
                <a:latin typeface="Times New Roman"/>
                <a:cs typeface="Times New Roman"/>
              </a:rPr>
              <a:t>Gearbox</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Brake</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Coupling</a:t>
            </a:r>
            <a:endParaRPr lang="en-US" sz="1400" err="1"/>
          </a:p>
        </p:txBody>
      </p:sp>
      <p:sp>
        <p:nvSpPr>
          <p:cNvPr id="13" name="Textplatzhalter 9">
            <a:extLst>
              <a:ext uri="{FF2B5EF4-FFF2-40B4-BE49-F238E27FC236}">
                <a16:creationId xmlns:a16="http://schemas.microsoft.com/office/drawing/2014/main" id="{76B4468E-4FFE-DEA8-8709-50051F3D8BC7}"/>
              </a:ext>
            </a:extLst>
          </p:cNvPr>
          <p:cNvSpPr>
            <a:spLocks noGrp="1"/>
          </p:cNvSpPr>
          <p:nvPr/>
        </p:nvSpPr>
        <p:spPr>
          <a:xfrm>
            <a:off x="-1765360" y="6520981"/>
            <a:ext cx="5596085" cy="365125"/>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de-DE" sz="1200" kern="1200" dirty="0" smtClean="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solidFill>
                  <a:schemeClr val="tx1"/>
                </a:solidFill>
                <a:latin typeface="Times New Roman"/>
                <a:cs typeface="Times New Roman"/>
              </a:rPr>
              <a:t>23-12-2025</a:t>
            </a:r>
          </a:p>
        </p:txBody>
      </p:sp>
      <p:pic>
        <p:nvPicPr>
          <p:cNvPr id="2" name="Picture 1" descr="A math equations on a white background&#10;&#10;AI-generated content may be incorrect.">
            <a:extLst>
              <a:ext uri="{FF2B5EF4-FFF2-40B4-BE49-F238E27FC236}">
                <a16:creationId xmlns:a16="http://schemas.microsoft.com/office/drawing/2014/main" id="{7C835D04-BE1F-8F5A-B453-A352E7B72DC2}"/>
              </a:ext>
            </a:extLst>
          </p:cNvPr>
          <p:cNvPicPr>
            <a:picLocks noChangeAspect="1"/>
          </p:cNvPicPr>
          <p:nvPr/>
        </p:nvPicPr>
        <p:blipFill>
          <a:blip r:embed="rId2"/>
          <a:stretch>
            <a:fillRect/>
          </a:stretch>
        </p:blipFill>
        <p:spPr>
          <a:xfrm>
            <a:off x="6405236" y="1395739"/>
            <a:ext cx="5310513" cy="1488248"/>
          </a:xfrm>
          <a:prstGeom prst="rect">
            <a:avLst/>
          </a:prstGeom>
        </p:spPr>
      </p:pic>
      <p:pic>
        <p:nvPicPr>
          <p:cNvPr id="14" name="Picture 13" descr="A picture containing text&#10;&#10;Description automatically generated">
            <a:extLst>
              <a:ext uri="{FF2B5EF4-FFF2-40B4-BE49-F238E27FC236}">
                <a16:creationId xmlns:a16="http://schemas.microsoft.com/office/drawing/2014/main" id="{2D050791-701C-D3C9-7DBA-93F4CF202E20}"/>
              </a:ext>
            </a:extLst>
          </p:cNvPr>
          <p:cNvPicPr>
            <a:picLocks noChangeAspect="1"/>
          </p:cNvPicPr>
          <p:nvPr/>
        </p:nvPicPr>
        <p:blipFill>
          <a:blip r:embed="rId3"/>
          <a:stretch>
            <a:fillRect/>
          </a:stretch>
        </p:blipFill>
        <p:spPr>
          <a:xfrm>
            <a:off x="311781" y="3019817"/>
            <a:ext cx="4512110" cy="1810011"/>
          </a:xfrm>
          <a:prstGeom prst="rect">
            <a:avLst/>
          </a:prstGeom>
        </p:spPr>
      </p:pic>
      <p:sp>
        <p:nvSpPr>
          <p:cNvPr id="16" name="Rectangle 15">
            <a:extLst>
              <a:ext uri="{FF2B5EF4-FFF2-40B4-BE49-F238E27FC236}">
                <a16:creationId xmlns:a16="http://schemas.microsoft.com/office/drawing/2014/main" id="{1ABB996B-3EC0-2AD0-2988-C7604ADDC854}"/>
              </a:ext>
            </a:extLst>
          </p:cNvPr>
          <p:cNvSpPr/>
          <p:nvPr/>
        </p:nvSpPr>
        <p:spPr>
          <a:xfrm>
            <a:off x="6403861" y="3178099"/>
            <a:ext cx="4250635" cy="1586948"/>
          </a:xfrm>
          <a:prstGeom prst="rect">
            <a:avLst/>
          </a:prstGeom>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IN" sz="2400" b="1" err="1">
                <a:latin typeface="Times New Roman"/>
                <a:cs typeface="Times New Roman"/>
              </a:rPr>
              <a:t>T</a:t>
            </a:r>
            <a:r>
              <a:rPr lang="en-IN" sz="2400" b="1" baseline="-25000" err="1">
                <a:latin typeface="Times New Roman"/>
                <a:cs typeface="Times New Roman"/>
              </a:rPr>
              <a:t>kN</a:t>
            </a:r>
            <a:r>
              <a:rPr lang="en-IN" sz="2000" b="1">
                <a:latin typeface="Times New Roman"/>
                <a:cs typeface="Times New Roman"/>
              </a:rPr>
              <a:t> = </a:t>
            </a:r>
            <a:r>
              <a:rPr lang="en-IN" sz="2000" b="1" u="sng">
                <a:latin typeface="Times New Roman"/>
                <a:cs typeface="Times New Roman"/>
              </a:rPr>
              <a:t>5,769.791667 </a:t>
            </a:r>
            <a:r>
              <a:rPr lang="en-IN" sz="2000" b="1">
                <a:latin typeface="Times New Roman"/>
                <a:cs typeface="Times New Roman"/>
              </a:rPr>
              <a:t>Nm, </a:t>
            </a:r>
            <a:r>
              <a:rPr lang="en-IN" sz="2000">
                <a:latin typeface="Times New Roman"/>
                <a:cs typeface="Times New Roman"/>
              </a:rPr>
              <a:t>On Considering Size Factor as 1.45 </a:t>
            </a:r>
            <a:r>
              <a:rPr lang="en-IN" sz="2000"/>
              <a:t> </a:t>
            </a:r>
            <a:endParaRPr lang="en-IN" sz="2000" b="1"/>
          </a:p>
        </p:txBody>
      </p:sp>
      <p:sp>
        <p:nvSpPr>
          <p:cNvPr id="20" name="TextBox 24">
            <a:extLst>
              <a:ext uri="{FF2B5EF4-FFF2-40B4-BE49-F238E27FC236}">
                <a16:creationId xmlns:a16="http://schemas.microsoft.com/office/drawing/2014/main" id="{8B59D7FA-1DBB-B5DE-88D0-662C32482DAE}"/>
              </a:ext>
            </a:extLst>
          </p:cNvPr>
          <p:cNvSpPr txBox="1"/>
          <p:nvPr/>
        </p:nvSpPr>
        <p:spPr>
          <a:xfrm>
            <a:off x="6070128" y="5101467"/>
            <a:ext cx="5305425" cy="923330"/>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Times New Roman"/>
                <a:cs typeface="Times New Roman"/>
              </a:rPr>
              <a:t>According to the Calculated Torque , The size of the High-speed shaft side could be chosen as 115mm With 6 Holes </a:t>
            </a:r>
            <a:endParaRPr lang="en-IN">
              <a:latin typeface="Times New Roman"/>
              <a:cs typeface="Times New Roman"/>
            </a:endParaRPr>
          </a:p>
        </p:txBody>
      </p:sp>
    </p:spTree>
    <p:extLst>
      <p:ext uri="{BB962C8B-B14F-4D97-AF65-F5344CB8AC3E}">
        <p14:creationId xmlns:p14="http://schemas.microsoft.com/office/powerpoint/2010/main" val="2914524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07C05-3F90-9266-79B2-852BA51A0798}"/>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284BB966-5785-6E99-F127-0DA36C406DB2}"/>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13">
            <a:extLst>
              <a:ext uri="{FF2B5EF4-FFF2-40B4-BE49-F238E27FC236}">
                <a16:creationId xmlns:a16="http://schemas.microsoft.com/office/drawing/2014/main" id="{8EFC822C-98EB-D02D-9EA2-6757254FB070}"/>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4DB29227-3CD1-ADF8-298F-79AAF63899F8}"/>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32BE8B3D-546B-6FC9-0E6A-7EDA74F784F1}"/>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i-FI" dirty="0">
              <a:solidFill>
                <a:srgbClr val="000000"/>
              </a:solidFill>
              <a:latin typeface="Times New Roman"/>
              <a:cs typeface="Times New Roman"/>
            </a:endParaRPr>
          </a:p>
        </p:txBody>
      </p:sp>
      <p:sp>
        <p:nvSpPr>
          <p:cNvPr id="5" name="Slide Number Placeholder 5">
            <a:extLst>
              <a:ext uri="{FF2B5EF4-FFF2-40B4-BE49-F238E27FC236}">
                <a16:creationId xmlns:a16="http://schemas.microsoft.com/office/drawing/2014/main" id="{7DB80E0E-B449-BF5E-72AB-D5D0898352F7}"/>
              </a:ext>
            </a:extLst>
          </p:cNvPr>
          <p:cNvSpPr>
            <a:spLocks noGrp="1"/>
          </p:cNvSpPr>
          <p:nvPr>
            <p:ph type="sldNum" sz="quarter" idx="12"/>
          </p:nvPr>
        </p:nvSpPr>
        <p:spPr>
          <a:xfrm>
            <a:off x="5952392" y="6513969"/>
            <a:ext cx="287215" cy="365125"/>
          </a:xfrm>
        </p:spPr>
        <p:txBody>
          <a:bodyPr/>
          <a:lstStyle/>
          <a:p>
            <a:fld id="{013F6232-4F06-48BA-8F69-BF531F607829}" type="slidenum">
              <a:rPr lang="en-GB" sz="1400" smtClean="0">
                <a:solidFill>
                  <a:schemeClr val="bg1"/>
                </a:solidFill>
              </a:rPr>
              <a:pPr/>
              <a:t>19</a:t>
            </a:fld>
            <a:endParaRPr lang="en-GB" sz="1400">
              <a:solidFill>
                <a:schemeClr val="bg1"/>
              </a:solidFill>
            </a:endParaRPr>
          </a:p>
        </p:txBody>
      </p:sp>
      <p:sp>
        <p:nvSpPr>
          <p:cNvPr id="2" name="Titel 1">
            <a:extLst>
              <a:ext uri="{FF2B5EF4-FFF2-40B4-BE49-F238E27FC236}">
                <a16:creationId xmlns:a16="http://schemas.microsoft.com/office/drawing/2014/main" id="{75E03ACC-C26D-6FB6-37E3-C7927EB22631}"/>
              </a:ext>
            </a:extLst>
          </p:cNvPr>
          <p:cNvSpPr>
            <a:spLocks noGrp="1"/>
          </p:cNvSpPr>
          <p:nvPr>
            <p:ph type="title"/>
          </p:nvPr>
        </p:nvSpPr>
        <p:spPr>
          <a:xfrm>
            <a:off x="484418" y="502853"/>
            <a:ext cx="11184418" cy="712728"/>
          </a:xfrm>
        </p:spPr>
        <p:txBody>
          <a:bodyPr>
            <a:normAutofit/>
          </a:bodyPr>
          <a:lstStyle/>
          <a:p>
            <a:pPr algn="ctr"/>
            <a:r>
              <a:rPr lang="de-DE" sz="2800">
                <a:latin typeface="Times New Roman"/>
                <a:ea typeface="+mj-lt"/>
                <a:cs typeface="+mj-lt"/>
              </a:rPr>
              <a:t> </a:t>
            </a:r>
            <a:endParaRPr lang="de-DE" sz="2800">
              <a:latin typeface="Times New Roman"/>
              <a:cs typeface="Times New Roman"/>
            </a:endParaRPr>
          </a:p>
        </p:txBody>
      </p:sp>
      <p:cxnSp>
        <p:nvCxnSpPr>
          <p:cNvPr id="6" name="Straight Connector 5">
            <a:extLst>
              <a:ext uri="{FF2B5EF4-FFF2-40B4-BE49-F238E27FC236}">
                <a16:creationId xmlns:a16="http://schemas.microsoft.com/office/drawing/2014/main" id="{9202ABF6-A010-4F90-48F3-A9CA68443683}"/>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8" name="Rechteck 17">
            <a:extLst>
              <a:ext uri="{FF2B5EF4-FFF2-40B4-BE49-F238E27FC236}">
                <a16:creationId xmlns:a16="http://schemas.microsoft.com/office/drawing/2014/main" id="{FCE3C34A-AC2E-42C1-3248-B81645CD92E4}"/>
              </a:ext>
            </a:extLst>
          </p:cNvPr>
          <p:cNvSpPr/>
          <p:nvPr/>
        </p:nvSpPr>
        <p:spPr>
          <a:xfrm>
            <a:off x="8057951" y="6581315"/>
            <a:ext cx="3969268" cy="233553"/>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400" err="1">
                <a:solidFill>
                  <a:srgbClr val="000000"/>
                </a:solidFill>
                <a:latin typeface="Times New Roman"/>
                <a:cs typeface="Times New Roman"/>
              </a:rPr>
              <a:t>Gearbox</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Brake</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Coupling</a:t>
            </a:r>
            <a:endParaRPr lang="en-US" sz="1400" err="1"/>
          </a:p>
        </p:txBody>
      </p:sp>
      <p:sp>
        <p:nvSpPr>
          <p:cNvPr id="14" name="Textplatzhalter 9">
            <a:extLst>
              <a:ext uri="{FF2B5EF4-FFF2-40B4-BE49-F238E27FC236}">
                <a16:creationId xmlns:a16="http://schemas.microsoft.com/office/drawing/2014/main" id="{EA4D3F9B-C8BF-A2A4-C73A-82C0FB1A71C7}"/>
              </a:ext>
            </a:extLst>
          </p:cNvPr>
          <p:cNvSpPr>
            <a:spLocks noGrp="1"/>
          </p:cNvSpPr>
          <p:nvPr/>
        </p:nvSpPr>
        <p:spPr>
          <a:xfrm>
            <a:off x="-1765360" y="6520981"/>
            <a:ext cx="5596085" cy="365125"/>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de-DE" sz="1200" kern="1200" dirty="0" smtClean="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solidFill>
                  <a:schemeClr val="tx1"/>
                </a:solidFill>
                <a:latin typeface="Times New Roman"/>
                <a:cs typeface="Times New Roman"/>
              </a:rPr>
              <a:t>23-12-2025</a:t>
            </a:r>
          </a:p>
        </p:txBody>
      </p:sp>
      <p:sp>
        <p:nvSpPr>
          <p:cNvPr id="13" name="Title 11">
            <a:extLst>
              <a:ext uri="{FF2B5EF4-FFF2-40B4-BE49-F238E27FC236}">
                <a16:creationId xmlns:a16="http://schemas.microsoft.com/office/drawing/2014/main" id="{B5702499-23A8-B1C1-B21E-86EDBEE8667D}"/>
              </a:ext>
            </a:extLst>
          </p:cNvPr>
          <p:cNvSpPr txBox="1">
            <a:spLocks/>
          </p:cNvSpPr>
          <p:nvPr/>
        </p:nvSpPr>
        <p:spPr>
          <a:xfrm>
            <a:off x="693697" y="51758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a:latin typeface="Times New Roman"/>
                <a:ea typeface="Calibri Light"/>
                <a:cs typeface="Calibri Light"/>
              </a:rPr>
              <a:t>Weight and Cost </a:t>
            </a:r>
          </a:p>
          <a:p>
            <a:pPr algn="ctr"/>
            <a:br>
              <a:rPr lang="en-IN" sz="2800" u="sng" dirty="0">
                <a:latin typeface="Times New Roman"/>
                <a:cs typeface="Times New Roman"/>
              </a:rPr>
            </a:br>
            <a:endParaRPr lang="en-GB" sz="1800">
              <a:latin typeface="Times New Roman"/>
              <a:cs typeface="Times New Roman"/>
            </a:endParaRPr>
          </a:p>
        </p:txBody>
      </p:sp>
      <p:graphicFrame>
        <p:nvGraphicFramePr>
          <p:cNvPr id="3" name="Table 2">
            <a:extLst>
              <a:ext uri="{FF2B5EF4-FFF2-40B4-BE49-F238E27FC236}">
                <a16:creationId xmlns:a16="http://schemas.microsoft.com/office/drawing/2014/main" id="{CD85EE3B-E437-4C0F-1CAC-8CAA4D53100A}"/>
              </a:ext>
            </a:extLst>
          </p:cNvPr>
          <p:cNvGraphicFramePr>
            <a:graphicFrameLocks noGrp="1"/>
          </p:cNvGraphicFramePr>
          <p:nvPr>
            <p:extLst>
              <p:ext uri="{D42A27DB-BD31-4B8C-83A1-F6EECF244321}">
                <p14:modId xmlns:p14="http://schemas.microsoft.com/office/powerpoint/2010/main" val="1939135952"/>
              </p:ext>
            </p:extLst>
          </p:nvPr>
        </p:nvGraphicFramePr>
        <p:xfrm>
          <a:off x="427972" y="1388301"/>
          <a:ext cx="11175996" cy="2497649"/>
        </p:xfrm>
        <a:graphic>
          <a:graphicData uri="http://schemas.openxmlformats.org/drawingml/2006/table">
            <a:tbl>
              <a:tblPr firstRow="1" bandRow="1">
                <a:tableStyleId>{5C22544A-7EE6-4342-B048-85BDC9FD1C3A}</a:tableStyleId>
              </a:tblPr>
              <a:tblGrid>
                <a:gridCol w="2793999">
                  <a:extLst>
                    <a:ext uri="{9D8B030D-6E8A-4147-A177-3AD203B41FA5}">
                      <a16:colId xmlns:a16="http://schemas.microsoft.com/office/drawing/2014/main" val="3136422432"/>
                    </a:ext>
                  </a:extLst>
                </a:gridCol>
                <a:gridCol w="2793999">
                  <a:extLst>
                    <a:ext uri="{9D8B030D-6E8A-4147-A177-3AD203B41FA5}">
                      <a16:colId xmlns:a16="http://schemas.microsoft.com/office/drawing/2014/main" val="964762032"/>
                    </a:ext>
                  </a:extLst>
                </a:gridCol>
                <a:gridCol w="2793999">
                  <a:extLst>
                    <a:ext uri="{9D8B030D-6E8A-4147-A177-3AD203B41FA5}">
                      <a16:colId xmlns:a16="http://schemas.microsoft.com/office/drawing/2014/main" val="475269150"/>
                    </a:ext>
                  </a:extLst>
                </a:gridCol>
                <a:gridCol w="2793999">
                  <a:extLst>
                    <a:ext uri="{9D8B030D-6E8A-4147-A177-3AD203B41FA5}">
                      <a16:colId xmlns:a16="http://schemas.microsoft.com/office/drawing/2014/main" val="710244737"/>
                    </a:ext>
                  </a:extLst>
                </a:gridCol>
              </a:tblGrid>
              <a:tr h="499530">
                <a:tc>
                  <a:txBody>
                    <a:bodyPr/>
                    <a:lstStyle/>
                    <a:p>
                      <a:r>
                        <a:rPr lang="en-US" b="1">
                          <a:latin typeface="Times New Roman"/>
                        </a:rPr>
                        <a:t>No</a:t>
                      </a:r>
                    </a:p>
                  </a:txBody>
                  <a:tcPr/>
                </a:tc>
                <a:tc>
                  <a:txBody>
                    <a:bodyPr/>
                    <a:lstStyle/>
                    <a:p>
                      <a:r>
                        <a:rPr lang="en-US" b="1">
                          <a:latin typeface="Times New Roman"/>
                        </a:rPr>
                        <a:t>Components</a:t>
                      </a:r>
                    </a:p>
                  </a:txBody>
                  <a:tcPr/>
                </a:tc>
                <a:tc>
                  <a:txBody>
                    <a:bodyPr/>
                    <a:lstStyle/>
                    <a:p>
                      <a:r>
                        <a:rPr lang="en-US" b="1">
                          <a:latin typeface="Times New Roman"/>
                        </a:rPr>
                        <a:t>Weight estimation</a:t>
                      </a:r>
                    </a:p>
                  </a:txBody>
                  <a:tcPr/>
                </a:tc>
                <a:tc>
                  <a:txBody>
                    <a:bodyPr/>
                    <a:lstStyle/>
                    <a:p>
                      <a:r>
                        <a:rPr lang="en-US" b="1">
                          <a:latin typeface="Times New Roman"/>
                        </a:rPr>
                        <a:t>Cost estimation</a:t>
                      </a:r>
                    </a:p>
                  </a:txBody>
                  <a:tcPr/>
                </a:tc>
                <a:extLst>
                  <a:ext uri="{0D108BD9-81ED-4DB2-BD59-A6C34878D82A}">
                    <a16:rowId xmlns:a16="http://schemas.microsoft.com/office/drawing/2014/main" val="2324514451"/>
                  </a:ext>
                </a:extLst>
              </a:tr>
              <a:tr h="499530">
                <a:tc>
                  <a:txBody>
                    <a:bodyPr/>
                    <a:lstStyle/>
                    <a:p>
                      <a:r>
                        <a:rPr lang="en-US" b="1">
                          <a:latin typeface="Times New Roman"/>
                        </a:rPr>
                        <a:t>1</a:t>
                      </a:r>
                    </a:p>
                  </a:txBody>
                  <a:tcPr/>
                </a:tc>
                <a:tc>
                  <a:txBody>
                    <a:bodyPr/>
                    <a:lstStyle/>
                    <a:p>
                      <a:r>
                        <a:rPr lang="en-US" b="1">
                          <a:latin typeface="Times New Roman"/>
                        </a:rPr>
                        <a:t>Gearbox</a:t>
                      </a:r>
                    </a:p>
                  </a:txBody>
                  <a:tcPr/>
                </a:tc>
                <a:tc>
                  <a:txBody>
                    <a:bodyPr/>
                    <a:lstStyle/>
                    <a:p>
                      <a:r>
                        <a:rPr lang="en-US" b="1">
                          <a:latin typeface="Times New Roman"/>
                        </a:rPr>
                        <a:t> 11600 Kg</a:t>
                      </a:r>
                      <a:endParaRPr lang="en-US" b="1" dirty="0">
                        <a:latin typeface="Times New Roman"/>
                      </a:endParaRPr>
                    </a:p>
                  </a:txBody>
                  <a:tcPr/>
                </a:tc>
                <a:tc>
                  <a:txBody>
                    <a:bodyPr/>
                    <a:lstStyle/>
                    <a:p>
                      <a:r>
                        <a:rPr lang="en-US" b="1">
                          <a:latin typeface="Times New Roman"/>
                        </a:rPr>
                        <a:t>1160056 €</a:t>
                      </a:r>
                    </a:p>
                  </a:txBody>
                  <a:tcPr/>
                </a:tc>
                <a:extLst>
                  <a:ext uri="{0D108BD9-81ED-4DB2-BD59-A6C34878D82A}">
                    <a16:rowId xmlns:a16="http://schemas.microsoft.com/office/drawing/2014/main" val="3762376423"/>
                  </a:ext>
                </a:extLst>
              </a:tr>
              <a:tr h="499529">
                <a:tc>
                  <a:txBody>
                    <a:bodyPr/>
                    <a:lstStyle/>
                    <a:p>
                      <a:pPr lvl="0">
                        <a:buNone/>
                      </a:pPr>
                      <a:r>
                        <a:rPr lang="en-US" b="1">
                          <a:latin typeface="Times New Roman"/>
                        </a:rPr>
                        <a:t>2</a:t>
                      </a:r>
                      <a:endParaRPr lang="en-US"/>
                    </a:p>
                  </a:txBody>
                  <a:tcPr/>
                </a:tc>
                <a:tc>
                  <a:txBody>
                    <a:bodyPr/>
                    <a:lstStyle/>
                    <a:p>
                      <a:pPr lvl="0">
                        <a:buNone/>
                      </a:pPr>
                      <a:r>
                        <a:rPr lang="en-US" b="1">
                          <a:latin typeface="Times New Roman"/>
                        </a:rPr>
                        <a:t>Elastomeric bearing </a:t>
                      </a:r>
                    </a:p>
                  </a:txBody>
                  <a:tcPr/>
                </a:tc>
                <a:tc>
                  <a:txBody>
                    <a:bodyPr/>
                    <a:lstStyle/>
                    <a:p>
                      <a:pPr lvl="0">
                        <a:buNone/>
                      </a:pPr>
                      <a:r>
                        <a:rPr lang="en-US" b="1">
                          <a:latin typeface="Times New Roman"/>
                        </a:rPr>
                        <a:t>58 Kg</a:t>
                      </a:r>
                      <a:endParaRPr lang="en-US"/>
                    </a:p>
                  </a:txBody>
                  <a:tcPr/>
                </a:tc>
                <a:tc>
                  <a:txBody>
                    <a:bodyPr/>
                    <a:lstStyle/>
                    <a:p>
                      <a:pPr lvl="0">
                        <a:buNone/>
                      </a:pPr>
                      <a:r>
                        <a:rPr lang="en-US" sz="1800" b="1" i="0" u="none" strike="noStrike" noProof="0">
                          <a:latin typeface="Times New Roman"/>
                        </a:rPr>
                        <a:t>261 €</a:t>
                      </a:r>
                      <a:endParaRPr lang="en-US" b="1">
                        <a:latin typeface="Times New Roman"/>
                      </a:endParaRPr>
                    </a:p>
                  </a:txBody>
                  <a:tcPr/>
                </a:tc>
                <a:extLst>
                  <a:ext uri="{0D108BD9-81ED-4DB2-BD59-A6C34878D82A}">
                    <a16:rowId xmlns:a16="http://schemas.microsoft.com/office/drawing/2014/main" val="2422588940"/>
                  </a:ext>
                </a:extLst>
              </a:tr>
              <a:tr h="499530">
                <a:tc>
                  <a:txBody>
                    <a:bodyPr/>
                    <a:lstStyle/>
                    <a:p>
                      <a:r>
                        <a:rPr lang="en-US" b="1">
                          <a:latin typeface="Times New Roman"/>
                        </a:rPr>
                        <a:t>3</a:t>
                      </a:r>
                    </a:p>
                  </a:txBody>
                  <a:tcPr/>
                </a:tc>
                <a:tc>
                  <a:txBody>
                    <a:bodyPr/>
                    <a:lstStyle/>
                    <a:p>
                      <a:r>
                        <a:rPr lang="en-US" b="1">
                          <a:latin typeface="Times New Roman"/>
                        </a:rPr>
                        <a:t>Brake caliper</a:t>
                      </a:r>
                    </a:p>
                  </a:txBody>
                  <a:tcPr/>
                </a:tc>
                <a:tc>
                  <a:txBody>
                    <a:bodyPr/>
                    <a:lstStyle/>
                    <a:p>
                      <a:r>
                        <a:rPr lang="en-US" b="1">
                          <a:latin typeface="Times New Roman"/>
                        </a:rPr>
                        <a:t>62 Kg</a:t>
                      </a:r>
                    </a:p>
                  </a:txBody>
                  <a:tcPr/>
                </a:tc>
                <a:tc>
                  <a:txBody>
                    <a:bodyPr/>
                    <a:lstStyle/>
                    <a:p>
                      <a:r>
                        <a:rPr lang="en-US" sz="1800" b="1" i="0" u="none" strike="noStrike" noProof="0">
                          <a:latin typeface="Times New Roman"/>
                        </a:rPr>
                        <a:t>279 €</a:t>
                      </a:r>
                      <a:endParaRPr lang="en-US" b="1">
                        <a:latin typeface="Times New Roman"/>
                      </a:endParaRPr>
                    </a:p>
                  </a:txBody>
                  <a:tcPr/>
                </a:tc>
                <a:extLst>
                  <a:ext uri="{0D108BD9-81ED-4DB2-BD59-A6C34878D82A}">
                    <a16:rowId xmlns:a16="http://schemas.microsoft.com/office/drawing/2014/main" val="3335469293"/>
                  </a:ext>
                </a:extLst>
              </a:tr>
              <a:tr h="499530">
                <a:tc>
                  <a:txBody>
                    <a:bodyPr/>
                    <a:lstStyle/>
                    <a:p>
                      <a:r>
                        <a:rPr lang="en-US" b="1">
                          <a:latin typeface="Times New Roman"/>
                        </a:rPr>
                        <a:t>4</a:t>
                      </a:r>
                    </a:p>
                  </a:txBody>
                  <a:tcPr/>
                </a:tc>
                <a:tc>
                  <a:txBody>
                    <a:bodyPr/>
                    <a:lstStyle/>
                    <a:p>
                      <a:r>
                        <a:rPr lang="en-US" b="1">
                          <a:latin typeface="Times New Roman"/>
                        </a:rPr>
                        <a:t>Coupling</a:t>
                      </a:r>
                    </a:p>
                  </a:txBody>
                  <a:tcPr/>
                </a:tc>
                <a:tc>
                  <a:txBody>
                    <a:bodyPr/>
                    <a:lstStyle/>
                    <a:p>
                      <a:r>
                        <a:rPr lang="en-US" b="1">
                          <a:latin typeface="Times New Roman"/>
                        </a:rPr>
                        <a:t>170 Kg</a:t>
                      </a:r>
                    </a:p>
                  </a:txBody>
                  <a:tcPr/>
                </a:tc>
                <a:tc>
                  <a:txBody>
                    <a:bodyPr/>
                    <a:lstStyle/>
                    <a:p>
                      <a:r>
                        <a:rPr lang="en-US" sz="1800" b="1" i="0" u="none" strike="noStrike" noProof="0">
                          <a:latin typeface="Times New Roman"/>
                        </a:rPr>
                        <a:t>765 €</a:t>
                      </a:r>
                      <a:endParaRPr lang="en-US" b="1">
                        <a:latin typeface="Times New Roman"/>
                      </a:endParaRPr>
                    </a:p>
                  </a:txBody>
                  <a:tcPr/>
                </a:tc>
                <a:extLst>
                  <a:ext uri="{0D108BD9-81ED-4DB2-BD59-A6C34878D82A}">
                    <a16:rowId xmlns:a16="http://schemas.microsoft.com/office/drawing/2014/main" val="3215585203"/>
                  </a:ext>
                </a:extLst>
              </a:tr>
            </a:tbl>
          </a:graphicData>
        </a:graphic>
      </p:graphicFrame>
      <p:graphicFrame>
        <p:nvGraphicFramePr>
          <p:cNvPr id="7" name="Table 6">
            <a:extLst>
              <a:ext uri="{FF2B5EF4-FFF2-40B4-BE49-F238E27FC236}">
                <a16:creationId xmlns:a16="http://schemas.microsoft.com/office/drawing/2014/main" id="{E5E93BF6-C42B-7F26-1A08-10D48C37A18E}"/>
              </a:ext>
            </a:extLst>
          </p:cNvPr>
          <p:cNvGraphicFramePr>
            <a:graphicFrameLocks noGrp="1"/>
          </p:cNvGraphicFramePr>
          <p:nvPr>
            <p:extLst>
              <p:ext uri="{D42A27DB-BD31-4B8C-83A1-F6EECF244321}">
                <p14:modId xmlns:p14="http://schemas.microsoft.com/office/powerpoint/2010/main" val="2636573918"/>
              </p:ext>
            </p:extLst>
          </p:nvPr>
        </p:nvGraphicFramePr>
        <p:xfrm>
          <a:off x="1875981" y="5263061"/>
          <a:ext cx="8168640" cy="741680"/>
        </p:xfrm>
        <a:graphic>
          <a:graphicData uri="http://schemas.openxmlformats.org/drawingml/2006/table">
            <a:tbl>
              <a:tblPr firstRow="1" bandRow="1">
                <a:tableStyleId>{5C22544A-7EE6-4342-B048-85BDC9FD1C3A}</a:tableStyleId>
              </a:tblPr>
              <a:tblGrid>
                <a:gridCol w="4084320">
                  <a:extLst>
                    <a:ext uri="{9D8B030D-6E8A-4147-A177-3AD203B41FA5}">
                      <a16:colId xmlns:a16="http://schemas.microsoft.com/office/drawing/2014/main" val="280376971"/>
                    </a:ext>
                  </a:extLst>
                </a:gridCol>
                <a:gridCol w="4084320">
                  <a:extLst>
                    <a:ext uri="{9D8B030D-6E8A-4147-A177-3AD203B41FA5}">
                      <a16:colId xmlns:a16="http://schemas.microsoft.com/office/drawing/2014/main" val="1320698945"/>
                    </a:ext>
                  </a:extLst>
                </a:gridCol>
              </a:tblGrid>
              <a:tr h="370840">
                <a:tc>
                  <a:txBody>
                    <a:bodyPr/>
                    <a:lstStyle/>
                    <a:p>
                      <a:r>
                        <a:rPr lang="en-US" b="1">
                          <a:solidFill>
                            <a:schemeClr val="tx1"/>
                          </a:solidFill>
                          <a:latin typeface="Times New Roman"/>
                        </a:rPr>
                        <a:t>Total Weight</a:t>
                      </a:r>
                    </a:p>
                  </a:txBody>
                  <a:tcPr>
                    <a:solidFill>
                      <a:srgbClr val="EBED77"/>
                    </a:solidFill>
                  </a:tcPr>
                </a:tc>
                <a:tc>
                  <a:txBody>
                    <a:bodyPr/>
                    <a:lstStyle/>
                    <a:p>
                      <a:r>
                        <a:rPr lang="en-US" b="1">
                          <a:solidFill>
                            <a:schemeClr val="tx1"/>
                          </a:solidFill>
                          <a:latin typeface="Times New Roman"/>
                        </a:rPr>
                        <a:t>11,990 Kg</a:t>
                      </a:r>
                    </a:p>
                  </a:txBody>
                  <a:tcPr>
                    <a:solidFill>
                      <a:srgbClr val="EBED77"/>
                    </a:solidFill>
                  </a:tcPr>
                </a:tc>
                <a:extLst>
                  <a:ext uri="{0D108BD9-81ED-4DB2-BD59-A6C34878D82A}">
                    <a16:rowId xmlns:a16="http://schemas.microsoft.com/office/drawing/2014/main" val="2307309667"/>
                  </a:ext>
                </a:extLst>
              </a:tr>
              <a:tr h="370840">
                <a:tc>
                  <a:txBody>
                    <a:bodyPr/>
                    <a:lstStyle/>
                    <a:p>
                      <a:r>
                        <a:rPr lang="en-US" b="1">
                          <a:solidFill>
                            <a:schemeClr val="tx1"/>
                          </a:solidFill>
                          <a:latin typeface="Times New Roman"/>
                        </a:rPr>
                        <a:t>Total cost</a:t>
                      </a:r>
                    </a:p>
                  </a:txBody>
                  <a:tcPr>
                    <a:solidFill>
                      <a:srgbClr val="EBED77"/>
                    </a:solidFill>
                  </a:tcPr>
                </a:tc>
                <a:tc>
                  <a:txBody>
                    <a:bodyPr/>
                    <a:lstStyle/>
                    <a:p>
                      <a:r>
                        <a:rPr lang="en-US" sz="1800" b="1" i="0" u="none" strike="noStrike" noProof="0">
                          <a:solidFill>
                            <a:schemeClr val="tx1"/>
                          </a:solidFill>
                          <a:latin typeface="Times New Roman"/>
                        </a:rPr>
                        <a:t>1,161456 €</a:t>
                      </a:r>
                      <a:endParaRPr lang="en-US" b="1">
                        <a:solidFill>
                          <a:schemeClr val="tx1"/>
                        </a:solidFill>
                        <a:latin typeface="Times New Roman"/>
                      </a:endParaRPr>
                    </a:p>
                  </a:txBody>
                  <a:tcPr>
                    <a:solidFill>
                      <a:srgbClr val="EBED77"/>
                    </a:solidFill>
                  </a:tcPr>
                </a:tc>
                <a:extLst>
                  <a:ext uri="{0D108BD9-81ED-4DB2-BD59-A6C34878D82A}">
                    <a16:rowId xmlns:a16="http://schemas.microsoft.com/office/drawing/2014/main" val="3375817920"/>
                  </a:ext>
                </a:extLst>
              </a:tr>
            </a:tbl>
          </a:graphicData>
        </a:graphic>
      </p:graphicFrame>
      <p:sp>
        <p:nvSpPr>
          <p:cNvPr id="4" name="TextBox 3">
            <a:extLst>
              <a:ext uri="{FF2B5EF4-FFF2-40B4-BE49-F238E27FC236}">
                <a16:creationId xmlns:a16="http://schemas.microsoft.com/office/drawing/2014/main" id="{F992B91F-D1A0-2A65-768B-13362606A11C}"/>
              </a:ext>
            </a:extLst>
          </p:cNvPr>
          <p:cNvSpPr txBox="1"/>
          <p:nvPr/>
        </p:nvSpPr>
        <p:spPr>
          <a:xfrm>
            <a:off x="2476500" y="6163235"/>
            <a:ext cx="72165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Times New Roman"/>
                <a:cs typeface="Times New Roman"/>
              </a:rPr>
              <a:t>Source-https://www.indexbox.io/search/cast-iron-price-per-kg</a:t>
            </a:r>
          </a:p>
        </p:txBody>
      </p:sp>
    </p:spTree>
    <p:extLst>
      <p:ext uri="{BB962C8B-B14F-4D97-AF65-F5344CB8AC3E}">
        <p14:creationId xmlns:p14="http://schemas.microsoft.com/office/powerpoint/2010/main" val="137523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47672-3CC8-A3D9-5404-84F2B78B6280}"/>
              </a:ext>
            </a:extLst>
          </p:cNvPr>
          <p:cNvSpPr>
            <a:spLocks noGrp="1"/>
          </p:cNvSpPr>
          <p:nvPr>
            <p:ph type="ctrTitle"/>
          </p:nvPr>
        </p:nvSpPr>
        <p:spPr>
          <a:xfrm>
            <a:off x="1374045" y="1748938"/>
            <a:ext cx="9144000" cy="912598"/>
          </a:xfrm>
        </p:spPr>
        <p:txBody>
          <a:bodyPr>
            <a:noAutofit/>
          </a:bodyPr>
          <a:lstStyle/>
          <a:p>
            <a:r>
              <a:rPr lang="it-IT" sz="3600">
                <a:latin typeface="Times New Roman"/>
                <a:cs typeface="Times New Roman"/>
              </a:rPr>
              <a:t>Weekly report: Team </a:t>
            </a:r>
            <a:r>
              <a:rPr lang="it-IT" sz="3600" err="1">
                <a:latin typeface="Times New Roman"/>
                <a:cs typeface="Times New Roman"/>
              </a:rPr>
              <a:t>Gearbox</a:t>
            </a:r>
            <a:r>
              <a:rPr lang="it-IT" sz="3600">
                <a:latin typeface="Times New Roman"/>
                <a:cs typeface="Times New Roman"/>
              </a:rPr>
              <a:t>, </a:t>
            </a:r>
            <a:r>
              <a:rPr lang="it-IT" sz="3600" err="1">
                <a:latin typeface="Times New Roman"/>
                <a:cs typeface="Times New Roman"/>
              </a:rPr>
              <a:t>Brake</a:t>
            </a:r>
            <a:r>
              <a:rPr lang="it-IT" sz="3600">
                <a:latin typeface="Times New Roman"/>
                <a:cs typeface="Times New Roman"/>
              </a:rPr>
              <a:t>, </a:t>
            </a:r>
            <a:r>
              <a:rPr lang="it-IT" sz="3600" err="1">
                <a:latin typeface="Times New Roman"/>
                <a:cs typeface="Times New Roman"/>
              </a:rPr>
              <a:t>Coupling</a:t>
            </a:r>
            <a:r>
              <a:rPr lang="it-IT" sz="3600">
                <a:latin typeface="Times New Roman"/>
                <a:cs typeface="Times New Roman"/>
              </a:rPr>
              <a:t> </a:t>
            </a:r>
            <a:endParaRPr lang="en-GB" sz="3600">
              <a:latin typeface="Times New Roman"/>
              <a:cs typeface="Times New Roman"/>
            </a:endParaRPr>
          </a:p>
        </p:txBody>
      </p:sp>
      <p:sp>
        <p:nvSpPr>
          <p:cNvPr id="3" name="Subtitle 2">
            <a:extLst>
              <a:ext uri="{FF2B5EF4-FFF2-40B4-BE49-F238E27FC236}">
                <a16:creationId xmlns:a16="http://schemas.microsoft.com/office/drawing/2014/main" id="{277A63BB-08BE-619B-2533-3CC69CC19E93}"/>
              </a:ext>
            </a:extLst>
          </p:cNvPr>
          <p:cNvSpPr>
            <a:spLocks noGrp="1"/>
          </p:cNvSpPr>
          <p:nvPr>
            <p:ph type="subTitle" idx="1"/>
          </p:nvPr>
        </p:nvSpPr>
        <p:spPr>
          <a:xfrm>
            <a:off x="2716656" y="2650278"/>
            <a:ext cx="5899051" cy="1655762"/>
          </a:xfrm>
        </p:spPr>
        <p:txBody>
          <a:bodyPr vert="horz" lIns="91440" tIns="45720" rIns="91440" bIns="45720" rtlCol="0" anchor="t">
            <a:normAutofit/>
          </a:bodyPr>
          <a:lstStyle/>
          <a:p>
            <a:r>
              <a:rPr lang="it-IT" sz="2000" dirty="0">
                <a:latin typeface="Times New Roman"/>
                <a:cs typeface="Times New Roman"/>
              </a:rPr>
              <a:t>Week </a:t>
            </a:r>
            <a:r>
              <a:rPr lang="it-IT" sz="2000" dirty="0" err="1">
                <a:latin typeface="Times New Roman"/>
                <a:cs typeface="Times New Roman"/>
              </a:rPr>
              <a:t>number</a:t>
            </a:r>
            <a:r>
              <a:rPr lang="it-IT" sz="2000" dirty="0">
                <a:latin typeface="Times New Roman"/>
                <a:cs typeface="Times New Roman"/>
              </a:rPr>
              <a:t> : 13</a:t>
            </a:r>
          </a:p>
          <a:p>
            <a:r>
              <a:rPr lang="it-IT" sz="2000">
                <a:latin typeface="Times New Roman"/>
                <a:cs typeface="Times New Roman"/>
              </a:rPr>
              <a:t>Date: 23/12/2025</a:t>
            </a:r>
          </a:p>
          <a:p>
            <a:r>
              <a:rPr lang="it-IT" sz="2000" dirty="0">
                <a:latin typeface="Times New Roman"/>
                <a:cs typeface="Times New Roman"/>
              </a:rPr>
              <a:t>Supervisor: Prof. Peter </a:t>
            </a:r>
            <a:r>
              <a:rPr lang="it-IT" sz="2000" dirty="0" err="1">
                <a:latin typeface="Times New Roman"/>
                <a:cs typeface="Times New Roman"/>
              </a:rPr>
              <a:t>Quell</a:t>
            </a:r>
            <a:endParaRPr lang="en-GB" sz="2000" dirty="0" err="1">
              <a:latin typeface="Times New Roman"/>
              <a:cs typeface="Times New Roman"/>
            </a:endParaRPr>
          </a:p>
        </p:txBody>
      </p:sp>
      <p:pic>
        <p:nvPicPr>
          <p:cNvPr id="8" name="Picture 8" descr="Hochschule Flensburg (Fachhochschule) – Wikipedia">
            <a:extLst>
              <a:ext uri="{FF2B5EF4-FFF2-40B4-BE49-F238E27FC236}">
                <a16:creationId xmlns:a16="http://schemas.microsoft.com/office/drawing/2014/main" id="{E88D30C2-B846-594F-69A8-55F55380460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70439" y="264131"/>
            <a:ext cx="2518129" cy="1672124"/>
          </a:xfrm>
          <a:custGeom>
            <a:avLst/>
            <a:gdLst/>
            <a:ahLst/>
            <a:cxnLst/>
            <a:rect l="l" t="t" r="r" b="b"/>
            <a:pathLst>
              <a:path w="2028107" h="1916009">
                <a:moveTo>
                  <a:pt x="35370" y="0"/>
                </a:moveTo>
                <a:lnTo>
                  <a:pt x="1992737" y="0"/>
                </a:lnTo>
                <a:cubicBezTo>
                  <a:pt x="2012271" y="0"/>
                  <a:pt x="2028107" y="15836"/>
                  <a:pt x="2028107" y="35370"/>
                </a:cubicBezTo>
                <a:lnTo>
                  <a:pt x="2028107" y="1880639"/>
                </a:lnTo>
                <a:cubicBezTo>
                  <a:pt x="2028107" y="1900173"/>
                  <a:pt x="2012271" y="1916009"/>
                  <a:pt x="1992737" y="1916009"/>
                </a:cubicBezTo>
                <a:lnTo>
                  <a:pt x="35370" y="1916009"/>
                </a:lnTo>
                <a:cubicBezTo>
                  <a:pt x="15836" y="1916009"/>
                  <a:pt x="0" y="1900173"/>
                  <a:pt x="0" y="1880639"/>
                </a:cubicBezTo>
                <a:lnTo>
                  <a:pt x="0" y="35370"/>
                </a:lnTo>
                <a:cubicBezTo>
                  <a:pt x="0" y="15836"/>
                  <a:pt x="15836" y="0"/>
                  <a:pt x="35370" y="0"/>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14" descr="A black background with blue text&#10;&#10;AI-generated content may be incorrect.">
            <a:extLst>
              <a:ext uri="{FF2B5EF4-FFF2-40B4-BE49-F238E27FC236}">
                <a16:creationId xmlns:a16="http://schemas.microsoft.com/office/drawing/2014/main" id="{EE7EEC8C-633A-AEB3-3E8A-978E3C75A18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445647" y="719916"/>
            <a:ext cx="3586922" cy="1040207"/>
          </a:xfrm>
          <a:custGeom>
            <a:avLst/>
            <a:gdLst/>
            <a:ahLst/>
            <a:cxnLst/>
            <a:rect l="l" t="t" r="r" b="b"/>
            <a:pathLst>
              <a:path w="2028107" h="1916009">
                <a:moveTo>
                  <a:pt x="35370" y="0"/>
                </a:moveTo>
                <a:lnTo>
                  <a:pt x="1992737" y="0"/>
                </a:lnTo>
                <a:cubicBezTo>
                  <a:pt x="2012271" y="0"/>
                  <a:pt x="2028107" y="15836"/>
                  <a:pt x="2028107" y="35370"/>
                </a:cubicBezTo>
                <a:lnTo>
                  <a:pt x="2028107" y="1880639"/>
                </a:lnTo>
                <a:cubicBezTo>
                  <a:pt x="2028107" y="1900173"/>
                  <a:pt x="2012271" y="1916009"/>
                  <a:pt x="1992737" y="1916009"/>
                </a:cubicBezTo>
                <a:lnTo>
                  <a:pt x="35370" y="1916009"/>
                </a:lnTo>
                <a:cubicBezTo>
                  <a:pt x="15836" y="1916009"/>
                  <a:pt x="0" y="1900173"/>
                  <a:pt x="0" y="1880639"/>
                </a:cubicBezTo>
                <a:lnTo>
                  <a:pt x="0" y="35370"/>
                </a:lnTo>
                <a:cubicBezTo>
                  <a:pt x="0" y="15836"/>
                  <a:pt x="15836" y="0"/>
                  <a:pt x="35370" y="0"/>
                </a:cubicBezTo>
                <a:close/>
              </a:path>
            </a:pathLst>
          </a:custGeom>
          <a:noFill/>
          <a:extLst>
            <a:ext uri="{909E8E84-426E-40DD-AFC4-6F175D3DCCD1}">
              <a14:hiddenFill xmlns:a14="http://schemas.microsoft.com/office/drawing/2010/main">
                <a:solidFill>
                  <a:srgbClr val="FFFFFF"/>
                </a:solidFill>
              </a14:hiddenFill>
            </a:ext>
          </a:extLst>
        </p:spPr>
      </p:pic>
      <p:pic>
        <p:nvPicPr>
          <p:cNvPr id="11" name="Grafik 10">
            <a:extLst>
              <a:ext uri="{FF2B5EF4-FFF2-40B4-BE49-F238E27FC236}">
                <a16:creationId xmlns:a16="http://schemas.microsoft.com/office/drawing/2014/main" id="{D13120F1-DE8B-A6AA-A1D5-19926A98F028}"/>
              </a:ext>
            </a:extLst>
          </p:cNvPr>
          <p:cNvPicPr>
            <a:picLocks noChangeAspect="1"/>
          </p:cNvPicPr>
          <p:nvPr/>
        </p:nvPicPr>
        <p:blipFill>
          <a:blip r:embed="rId5"/>
          <a:stretch>
            <a:fillRect/>
          </a:stretch>
        </p:blipFill>
        <p:spPr>
          <a:xfrm>
            <a:off x="3825103" y="243054"/>
            <a:ext cx="3684008" cy="1703223"/>
          </a:xfrm>
          <a:prstGeom prst="rect">
            <a:avLst/>
          </a:prstGeom>
        </p:spPr>
      </p:pic>
      <p:sp>
        <p:nvSpPr>
          <p:cNvPr id="34" name="Free-form: Shape 13">
            <a:extLst>
              <a:ext uri="{FF2B5EF4-FFF2-40B4-BE49-F238E27FC236}">
                <a16:creationId xmlns:a16="http://schemas.microsoft.com/office/drawing/2014/main" id="{44C88E41-E5B3-0D11-A4D3-711DA18380C9}"/>
              </a:ext>
            </a:extLst>
          </p:cNvPr>
          <p:cNvSpPr/>
          <p:nvPr/>
        </p:nvSpPr>
        <p:spPr>
          <a:xfrm>
            <a:off x="0" y="5526425"/>
            <a:ext cx="12218376" cy="72825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solidFill>
              <a:schemeClr val="bg1"/>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Free-form: Shape 13">
            <a:extLst>
              <a:ext uri="{FF2B5EF4-FFF2-40B4-BE49-F238E27FC236}">
                <a16:creationId xmlns:a16="http://schemas.microsoft.com/office/drawing/2014/main" id="{C26B78DF-71CA-5509-F4C5-6276C7251B89}"/>
              </a:ext>
            </a:extLst>
          </p:cNvPr>
          <p:cNvSpPr/>
          <p:nvPr/>
        </p:nvSpPr>
        <p:spPr>
          <a:xfrm>
            <a:off x="0" y="5838824"/>
            <a:ext cx="12192000" cy="675673"/>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Free-form: Shape 13">
            <a:extLst>
              <a:ext uri="{FF2B5EF4-FFF2-40B4-BE49-F238E27FC236}">
                <a16:creationId xmlns:a16="http://schemas.microsoft.com/office/drawing/2014/main" id="{2AC7F7CE-A165-18C0-6918-B9EA07638042}"/>
              </a:ext>
            </a:extLst>
          </p:cNvPr>
          <p:cNvSpPr/>
          <p:nvPr/>
        </p:nvSpPr>
        <p:spPr>
          <a:xfrm>
            <a:off x="-299280" y="5942449"/>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hteck 17">
            <a:extLst>
              <a:ext uri="{FF2B5EF4-FFF2-40B4-BE49-F238E27FC236}">
                <a16:creationId xmlns:a16="http://schemas.microsoft.com/office/drawing/2014/main" id="{735E7E19-AD9A-2739-2D13-BC73EA4C7596}"/>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i-FI" sz="1100">
              <a:solidFill>
                <a:srgbClr val="000000"/>
              </a:solidFill>
              <a:latin typeface="Times New Roman"/>
              <a:cs typeface="Times New Roman"/>
            </a:endParaRPr>
          </a:p>
        </p:txBody>
      </p:sp>
      <p:pic>
        <p:nvPicPr>
          <p:cNvPr id="19" name="Picture 18" descr="A white windmill with clouds in the background&#10;&#10;AI-generated content may be incorrect.">
            <a:extLst>
              <a:ext uri="{FF2B5EF4-FFF2-40B4-BE49-F238E27FC236}">
                <a16:creationId xmlns:a16="http://schemas.microsoft.com/office/drawing/2014/main" id="{2FD2ECB6-38EA-E857-A881-0C8E141A489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79950" y="5592750"/>
            <a:ext cx="1753782" cy="1313633"/>
          </a:xfrm>
          <a:prstGeom prst="rect">
            <a:avLst/>
          </a:prstGeom>
        </p:spPr>
      </p:pic>
      <p:sp>
        <p:nvSpPr>
          <p:cNvPr id="6" name="Slide Number Placeholder 5">
            <a:extLst>
              <a:ext uri="{FF2B5EF4-FFF2-40B4-BE49-F238E27FC236}">
                <a16:creationId xmlns:a16="http://schemas.microsoft.com/office/drawing/2014/main" id="{5C14389E-5559-8492-2D9E-AFA299DB9AB1}"/>
              </a:ext>
            </a:extLst>
          </p:cNvPr>
          <p:cNvSpPr>
            <a:spLocks noGrp="1"/>
          </p:cNvSpPr>
          <p:nvPr>
            <p:ph type="sldNum" sz="quarter" idx="12"/>
          </p:nvPr>
        </p:nvSpPr>
        <p:spPr>
          <a:xfrm>
            <a:off x="5664845" y="6542724"/>
            <a:ext cx="287215" cy="365125"/>
          </a:xfrm>
        </p:spPr>
        <p:txBody>
          <a:bodyPr/>
          <a:lstStyle/>
          <a:p>
            <a:fld id="{013F6232-4F06-48BA-8F69-BF531F607829}" type="slidenum">
              <a:rPr lang="en-GB" sz="1400" smtClean="0">
                <a:solidFill>
                  <a:schemeClr val="bg1"/>
                </a:solidFill>
              </a:rPr>
              <a:pPr/>
              <a:t>2</a:t>
            </a:fld>
            <a:endParaRPr lang="en-GB" sz="1400">
              <a:solidFill>
                <a:schemeClr val="bg1"/>
              </a:solidFill>
            </a:endParaRPr>
          </a:p>
        </p:txBody>
      </p:sp>
      <p:sp>
        <p:nvSpPr>
          <p:cNvPr id="17" name="TextBox 16"/>
          <p:cNvSpPr txBox="1"/>
          <p:nvPr/>
        </p:nvSpPr>
        <p:spPr>
          <a:xfrm>
            <a:off x="2061359" y="3992437"/>
            <a:ext cx="8495794" cy="1200329"/>
          </a:xfrm>
          <a:prstGeom prst="rect">
            <a:avLst/>
          </a:prstGeom>
          <a:noFill/>
        </p:spPr>
        <p:txBody>
          <a:bodyPr wrap="square" lIns="91440" tIns="45720" rIns="91440" bIns="45720" rtlCol="0" anchor="t">
            <a:spAutoFit/>
          </a:bodyPr>
          <a:lstStyle/>
          <a:p>
            <a:r>
              <a:rPr lang="en-US" b="1" dirty="0">
                <a:latin typeface="Times New Roman"/>
                <a:cs typeface="Times New Roman"/>
              </a:rPr>
              <a:t>Group Members :</a:t>
            </a:r>
            <a:r>
              <a:rPr lang="en-US" dirty="0" err="1">
                <a:latin typeface="Times New Roman"/>
                <a:cs typeface="Times New Roman"/>
              </a:rPr>
              <a:t>Nehang</a:t>
            </a:r>
            <a:r>
              <a:rPr lang="en-US" dirty="0">
                <a:latin typeface="Times New Roman"/>
                <a:cs typeface="Times New Roman"/>
              </a:rPr>
              <a:t> Jitendra </a:t>
            </a:r>
            <a:r>
              <a:rPr lang="en-US" dirty="0" err="1">
                <a:latin typeface="Times New Roman"/>
                <a:cs typeface="Times New Roman"/>
              </a:rPr>
              <a:t>Joshi,Santo</a:t>
            </a:r>
            <a:r>
              <a:rPr lang="en-US" dirty="0">
                <a:latin typeface="Times New Roman"/>
                <a:cs typeface="Times New Roman"/>
              </a:rPr>
              <a:t> </a:t>
            </a:r>
            <a:r>
              <a:rPr lang="en-US" dirty="0" err="1">
                <a:latin typeface="Times New Roman"/>
                <a:cs typeface="Times New Roman"/>
              </a:rPr>
              <a:t>Mazumder,</a:t>
            </a:r>
            <a:r>
              <a:rPr lang="fi-FI" dirty="0" err="1">
                <a:latin typeface="Times New Roman"/>
                <a:cs typeface="Times New Roman"/>
              </a:rPr>
              <a:t>Md</a:t>
            </a:r>
            <a:r>
              <a:rPr lang="fi-FI" dirty="0">
                <a:latin typeface="Times New Roman"/>
                <a:cs typeface="Times New Roman"/>
              </a:rPr>
              <a:t> </a:t>
            </a:r>
            <a:r>
              <a:rPr lang="fi-FI" dirty="0" err="1">
                <a:latin typeface="Times New Roman"/>
                <a:cs typeface="Times New Roman"/>
              </a:rPr>
              <a:t>Razaul</a:t>
            </a:r>
            <a:r>
              <a:rPr lang="fi-FI" dirty="0">
                <a:latin typeface="Times New Roman"/>
                <a:cs typeface="Times New Roman"/>
              </a:rPr>
              <a:t> Karim Rahat </a:t>
            </a:r>
            <a:endParaRPr lang="en-US"/>
          </a:p>
          <a:p>
            <a:r>
              <a:rPr lang="fi-FI" dirty="0">
                <a:latin typeface="Times New Roman"/>
                <a:cs typeface="Times New Roman"/>
              </a:rPr>
              <a:t>                              </a:t>
            </a:r>
            <a:endParaRPr lang="fi-FI" err="1">
              <a:latin typeface="Aptos"/>
              <a:cs typeface="Times New Roman"/>
            </a:endParaRPr>
          </a:p>
          <a:p>
            <a:r>
              <a:rPr lang="fi-FI" dirty="0">
                <a:latin typeface="Times New Roman"/>
                <a:cs typeface="Times New Roman"/>
              </a:rPr>
              <a:t>                                        </a:t>
            </a:r>
            <a:r>
              <a:rPr lang="en-GB" dirty="0">
                <a:latin typeface="Times New Roman"/>
                <a:ea typeface="+mn-lt"/>
                <a:cs typeface="+mn-lt"/>
              </a:rPr>
              <a:t>Presented by</a:t>
            </a:r>
            <a:r>
              <a:rPr lang="fi-FI" dirty="0">
                <a:latin typeface="Times New Roman"/>
                <a:cs typeface="Times New Roman"/>
              </a:rPr>
              <a:t> - </a:t>
            </a:r>
            <a:r>
              <a:rPr lang="en-US" dirty="0" err="1">
                <a:latin typeface="Times New Roman"/>
                <a:cs typeface="Times New Roman"/>
              </a:rPr>
              <a:t>Nehang</a:t>
            </a:r>
            <a:r>
              <a:rPr lang="en-US" dirty="0">
                <a:latin typeface="Times New Roman"/>
                <a:cs typeface="Times New Roman"/>
              </a:rPr>
              <a:t> Jitendra Joshi</a:t>
            </a:r>
            <a:endParaRPr lang="fi-FI" dirty="0">
              <a:latin typeface="Times New Roman"/>
              <a:cs typeface="Times New Roman"/>
            </a:endParaRPr>
          </a:p>
          <a:p>
            <a:pPr marL="342900" indent="-342900">
              <a:buFont typeface="+mj-lt"/>
              <a:buAutoNum type="arabicPeriod"/>
            </a:pPr>
            <a:endParaRPr lang="fi-FI">
              <a:latin typeface="Times New Roman"/>
              <a:cs typeface="Times New Roman"/>
            </a:endParaRPr>
          </a:p>
        </p:txBody>
      </p:sp>
      <p:sp>
        <p:nvSpPr>
          <p:cNvPr id="5" name="Textplatzhalter 9">
            <a:extLst>
              <a:ext uri="{FF2B5EF4-FFF2-40B4-BE49-F238E27FC236}">
                <a16:creationId xmlns:a16="http://schemas.microsoft.com/office/drawing/2014/main" id="{98440240-F425-0B72-2058-EC45CD20C2C8}"/>
              </a:ext>
            </a:extLst>
          </p:cNvPr>
          <p:cNvSpPr>
            <a:spLocks noGrp="1"/>
          </p:cNvSpPr>
          <p:nvPr/>
        </p:nvSpPr>
        <p:spPr>
          <a:xfrm>
            <a:off x="-1765360" y="6520981"/>
            <a:ext cx="5596085" cy="365125"/>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de-DE" sz="1200" kern="1200" dirty="0" smtClean="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solidFill>
                  <a:schemeClr val="tx1"/>
                </a:solidFill>
                <a:latin typeface="Times New Roman"/>
                <a:cs typeface="Times New Roman"/>
              </a:rPr>
              <a:t>23-12-2025</a:t>
            </a:r>
            <a:endParaRPr lang="en-US">
              <a:solidFill>
                <a:schemeClr val="tx1"/>
              </a:solidFill>
            </a:endParaRPr>
          </a:p>
        </p:txBody>
      </p:sp>
      <p:sp>
        <p:nvSpPr>
          <p:cNvPr id="7" name="Rechteck 17">
            <a:extLst>
              <a:ext uri="{FF2B5EF4-FFF2-40B4-BE49-F238E27FC236}">
                <a16:creationId xmlns:a16="http://schemas.microsoft.com/office/drawing/2014/main" id="{30319656-CF5E-28CD-1CFD-A3C3C62A9F22}"/>
              </a:ext>
            </a:extLst>
          </p:cNvPr>
          <p:cNvSpPr/>
          <p:nvPr/>
        </p:nvSpPr>
        <p:spPr>
          <a:xfrm>
            <a:off x="8057951" y="6581315"/>
            <a:ext cx="3969268" cy="233553"/>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400" err="1">
                <a:solidFill>
                  <a:srgbClr val="000000"/>
                </a:solidFill>
                <a:latin typeface="Times New Roman"/>
                <a:cs typeface="Times New Roman"/>
              </a:rPr>
              <a:t>Gearbox</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Brake</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Coupling</a:t>
            </a:r>
            <a:endParaRPr lang="en-US" sz="1400" err="1"/>
          </a:p>
        </p:txBody>
      </p:sp>
    </p:spTree>
    <p:extLst>
      <p:ext uri="{BB962C8B-B14F-4D97-AF65-F5344CB8AC3E}">
        <p14:creationId xmlns:p14="http://schemas.microsoft.com/office/powerpoint/2010/main" val="7364081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F9DB2-1C60-2A59-656D-A5B74C9C4890}"/>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28A9E759-5D36-7577-1B72-EEFA19D202C6}"/>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13">
            <a:extLst>
              <a:ext uri="{FF2B5EF4-FFF2-40B4-BE49-F238E27FC236}">
                <a16:creationId xmlns:a16="http://schemas.microsoft.com/office/drawing/2014/main" id="{0DF2E086-1F77-7ADA-A072-C1020548044D}"/>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16784C5A-545D-7FC3-0803-92836236CBEC}"/>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3F48FE32-30A8-91E8-073B-1CE94513A3C5}"/>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i-FI" dirty="0">
              <a:solidFill>
                <a:srgbClr val="000000"/>
              </a:solidFill>
              <a:latin typeface="Times New Roman"/>
              <a:cs typeface="Times New Roman"/>
            </a:endParaRPr>
          </a:p>
        </p:txBody>
      </p:sp>
      <p:sp>
        <p:nvSpPr>
          <p:cNvPr id="19" name="TextBox 18">
            <a:extLst>
              <a:ext uri="{FF2B5EF4-FFF2-40B4-BE49-F238E27FC236}">
                <a16:creationId xmlns:a16="http://schemas.microsoft.com/office/drawing/2014/main" id="{E32C03B4-4368-B8A0-5078-A33BA60C0D0C}"/>
              </a:ext>
            </a:extLst>
          </p:cNvPr>
          <p:cNvSpPr txBox="1"/>
          <p:nvPr/>
        </p:nvSpPr>
        <p:spPr>
          <a:xfrm>
            <a:off x="473320" y="1376739"/>
            <a:ext cx="11218984" cy="3416320"/>
          </a:xfrm>
          <a:prstGeom prst="rect">
            <a:avLst/>
          </a:prstGeom>
          <a:noFill/>
        </p:spPr>
        <p:txBody>
          <a:bodyPr wrap="square" lIns="91440" tIns="45720" rIns="91440" bIns="45720" rtlCol="0" anchor="t">
            <a:spAutoFit/>
          </a:bodyPr>
          <a:lstStyle/>
          <a:p>
            <a:r>
              <a:rPr lang="en-US" b="1">
                <a:latin typeface="Times New Roman"/>
                <a:cs typeface="Times New Roman"/>
              </a:rPr>
              <a:t>Gearbox</a:t>
            </a:r>
          </a:p>
          <a:p>
            <a:r>
              <a:rPr lang="en-US">
                <a:latin typeface="Times New Roman"/>
                <a:cs typeface="Times New Roman"/>
              </a:rPr>
              <a:t>Previous year Optimus projects(60E,92LE,Shakti 14-12-2025</a:t>
            </a:r>
          </a:p>
          <a:p>
            <a:r>
              <a:rPr lang="en-IN" dirty="0">
                <a:solidFill>
                  <a:srgbClr val="202124"/>
                </a:solidFill>
                <a:latin typeface="Times New Roman"/>
                <a:ea typeface="Roboto"/>
                <a:cs typeface="Roboto"/>
              </a:rPr>
              <a:t>Roloff Matek </a:t>
            </a:r>
            <a:r>
              <a:rPr lang="en-IN" dirty="0" err="1">
                <a:solidFill>
                  <a:srgbClr val="202124"/>
                </a:solidFill>
                <a:latin typeface="Times New Roman"/>
                <a:ea typeface="Roboto"/>
                <a:cs typeface="Roboto"/>
              </a:rPr>
              <a:t>Maschinenelemente</a:t>
            </a:r>
            <a:r>
              <a:rPr lang="en-IN" dirty="0">
                <a:solidFill>
                  <a:srgbClr val="202124"/>
                </a:solidFill>
                <a:latin typeface="Times New Roman"/>
                <a:ea typeface="Roboto"/>
                <a:cs typeface="Roboto"/>
              </a:rPr>
              <a:t> 14-12-2025</a:t>
            </a:r>
          </a:p>
          <a:p>
            <a:r>
              <a:rPr lang="en-US" dirty="0">
                <a:latin typeface="Times New Roman"/>
                <a:cs typeface="Times New Roman"/>
              </a:rPr>
              <a:t>Lecture notes – Mechanical drive train by </a:t>
            </a:r>
            <a:r>
              <a:rPr lang="en-US" dirty="0" err="1">
                <a:latin typeface="Times New Roman"/>
                <a:cs typeface="Times New Roman"/>
              </a:rPr>
              <a:t>Prof.Peter</a:t>
            </a:r>
            <a:r>
              <a:rPr lang="en-US" dirty="0">
                <a:latin typeface="Times New Roman"/>
                <a:cs typeface="Times New Roman"/>
              </a:rPr>
              <a:t> Quell.13-12-2025</a:t>
            </a:r>
          </a:p>
          <a:p>
            <a:r>
              <a:rPr lang="en-US">
                <a:latin typeface="Times New Roman"/>
                <a:cs typeface="Times New Roman"/>
              </a:rPr>
              <a:t>Shigley's</a:t>
            </a:r>
            <a:r>
              <a:rPr lang="en-US">
                <a:latin typeface="Times New Roman"/>
                <a:ea typeface="+mn-lt"/>
                <a:cs typeface="+mn-lt"/>
              </a:rPr>
              <a:t> mechanical engineering design and PSG data book 12-12-2025</a:t>
            </a:r>
            <a:endParaRPr lang="en-US">
              <a:latin typeface="Times New Roman"/>
              <a:cs typeface="Times New Roman"/>
            </a:endParaRPr>
          </a:p>
          <a:p>
            <a:r>
              <a:rPr lang="en-US">
                <a:latin typeface="Times New Roman"/>
                <a:cs typeface="Times New Roman"/>
              </a:rPr>
              <a:t>DNV and IEC-61400-4 guidelines 13-12-2025</a:t>
            </a:r>
          </a:p>
          <a:p>
            <a:endParaRPr lang="en-IN">
              <a:latin typeface="Times New Roman"/>
              <a:cs typeface="Times New Roman"/>
            </a:endParaRPr>
          </a:p>
          <a:p>
            <a:endParaRPr lang="en-US" dirty="0">
              <a:latin typeface="Times New Roman"/>
              <a:cs typeface="Times New Roman"/>
            </a:endParaRPr>
          </a:p>
          <a:p>
            <a:endParaRPr lang="en-US">
              <a:latin typeface="Times New Roman"/>
              <a:cs typeface="Times New Roman"/>
            </a:endParaRPr>
          </a:p>
          <a:p>
            <a:pPr marL="285750" indent="-285750">
              <a:buFont typeface="Arial" panose="020B0604020202020204" pitchFamily="34" charset="0"/>
              <a:buChar char="•"/>
            </a:pPr>
            <a:endParaRPr lang="en-US">
              <a:cs typeface="Times New Roman"/>
            </a:endParaRPr>
          </a:p>
          <a:p>
            <a:endParaRPr lang="en-US">
              <a:cs typeface="Times New Roman"/>
            </a:endParaRPr>
          </a:p>
          <a:p>
            <a:pPr marL="285750" indent="-285750">
              <a:buFont typeface="Arial" panose="020B0604020202020204" pitchFamily="34" charset="0"/>
              <a:buChar char="•"/>
            </a:pPr>
            <a:endParaRPr lang="en-US"/>
          </a:p>
        </p:txBody>
      </p:sp>
      <p:cxnSp>
        <p:nvCxnSpPr>
          <p:cNvPr id="6" name="Straight Connector 5">
            <a:extLst>
              <a:ext uri="{FF2B5EF4-FFF2-40B4-BE49-F238E27FC236}">
                <a16:creationId xmlns:a16="http://schemas.microsoft.com/office/drawing/2014/main" id="{A80213FB-EC9C-6767-58CC-49D609115B85}"/>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3" name="Title 2"/>
          <p:cNvSpPr>
            <a:spLocks noGrp="1"/>
          </p:cNvSpPr>
          <p:nvPr>
            <p:ph type="title"/>
          </p:nvPr>
        </p:nvSpPr>
        <p:spPr>
          <a:xfrm>
            <a:off x="592540" y="145123"/>
            <a:ext cx="10515600" cy="1325563"/>
          </a:xfrm>
        </p:spPr>
        <p:txBody>
          <a:bodyPr/>
          <a:lstStyle/>
          <a:p>
            <a:r>
              <a:rPr lang="en-US" sz="2400">
                <a:latin typeface="Times New Roman"/>
                <a:cs typeface="Times New Roman"/>
              </a:rPr>
              <a:t>Bibliography</a:t>
            </a:r>
            <a:r>
              <a:rPr lang="en-US" sz="2400"/>
              <a:t> </a:t>
            </a:r>
          </a:p>
        </p:txBody>
      </p:sp>
      <p:sp>
        <p:nvSpPr>
          <p:cNvPr id="4" name="Slide Number Placeholder 5">
            <a:extLst>
              <a:ext uri="{FF2B5EF4-FFF2-40B4-BE49-F238E27FC236}">
                <a16:creationId xmlns:a16="http://schemas.microsoft.com/office/drawing/2014/main" id="{A00345E6-CF06-28DF-4FC1-25E3760C2755}"/>
              </a:ext>
            </a:extLst>
          </p:cNvPr>
          <p:cNvSpPr>
            <a:spLocks noGrp="1"/>
          </p:cNvSpPr>
          <p:nvPr>
            <p:ph type="sldNum" sz="quarter" idx="12"/>
          </p:nvPr>
        </p:nvSpPr>
        <p:spPr>
          <a:xfrm>
            <a:off x="5851751" y="6542723"/>
            <a:ext cx="560384" cy="321994"/>
          </a:xfrm>
        </p:spPr>
        <p:txBody>
          <a:bodyPr/>
          <a:lstStyle/>
          <a:p>
            <a:fld id="{013F6232-4F06-48BA-8F69-BF531F607829}" type="slidenum">
              <a:rPr lang="en-GB" sz="1400" smtClean="0">
                <a:solidFill>
                  <a:schemeClr val="bg1"/>
                </a:solidFill>
              </a:rPr>
              <a:pPr/>
              <a:t>20</a:t>
            </a:fld>
            <a:endParaRPr lang="en-GB" sz="1400">
              <a:solidFill>
                <a:schemeClr val="bg1"/>
              </a:solidFill>
            </a:endParaRPr>
          </a:p>
        </p:txBody>
      </p:sp>
      <p:sp>
        <p:nvSpPr>
          <p:cNvPr id="8" name="Rechteck 17">
            <a:extLst>
              <a:ext uri="{FF2B5EF4-FFF2-40B4-BE49-F238E27FC236}">
                <a16:creationId xmlns:a16="http://schemas.microsoft.com/office/drawing/2014/main" id="{A123406F-280E-0AE2-1CA5-076787BBFD2B}"/>
              </a:ext>
            </a:extLst>
          </p:cNvPr>
          <p:cNvSpPr/>
          <p:nvPr/>
        </p:nvSpPr>
        <p:spPr>
          <a:xfrm>
            <a:off x="8057951" y="6581315"/>
            <a:ext cx="3969268" cy="233553"/>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400" err="1">
                <a:solidFill>
                  <a:srgbClr val="000000"/>
                </a:solidFill>
                <a:latin typeface="Times New Roman"/>
                <a:cs typeface="Times New Roman"/>
              </a:rPr>
              <a:t>Gearbox</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Brake</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Coupling</a:t>
            </a:r>
            <a:endParaRPr lang="en-US" sz="1400" err="1"/>
          </a:p>
        </p:txBody>
      </p:sp>
      <p:sp>
        <p:nvSpPr>
          <p:cNvPr id="13" name="Textplatzhalter 9">
            <a:extLst>
              <a:ext uri="{FF2B5EF4-FFF2-40B4-BE49-F238E27FC236}">
                <a16:creationId xmlns:a16="http://schemas.microsoft.com/office/drawing/2014/main" id="{A10A1338-E7A7-5577-14B1-2D44C353F0BE}"/>
              </a:ext>
            </a:extLst>
          </p:cNvPr>
          <p:cNvSpPr>
            <a:spLocks noGrp="1"/>
          </p:cNvSpPr>
          <p:nvPr/>
        </p:nvSpPr>
        <p:spPr>
          <a:xfrm>
            <a:off x="-1765360" y="6520981"/>
            <a:ext cx="5596085" cy="365125"/>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de-DE" sz="1200" kern="1200" dirty="0" smtClean="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solidFill>
                  <a:schemeClr val="tx1"/>
                </a:solidFill>
                <a:latin typeface="Times New Roman"/>
                <a:cs typeface="Times New Roman"/>
              </a:rPr>
              <a:t>23-12-2025</a:t>
            </a:r>
          </a:p>
        </p:txBody>
      </p:sp>
    </p:spTree>
    <p:extLst>
      <p:ext uri="{BB962C8B-B14F-4D97-AF65-F5344CB8AC3E}">
        <p14:creationId xmlns:p14="http://schemas.microsoft.com/office/powerpoint/2010/main" val="1533939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a:extLst>
              <a:ext uri="{FF2B5EF4-FFF2-40B4-BE49-F238E27FC236}">
                <a16:creationId xmlns:a16="http://schemas.microsoft.com/office/drawing/2014/main" id="{727BC127-4545-D3CD-4862-C320531ABA9D}"/>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13">
            <a:extLst>
              <a:ext uri="{FF2B5EF4-FFF2-40B4-BE49-F238E27FC236}">
                <a16:creationId xmlns:a16="http://schemas.microsoft.com/office/drawing/2014/main" id="{5F9413CA-8E0D-B250-B31E-4AA68BA7D014}"/>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87E5E9A3-5B8C-CBB5-88F6-FB4E956A66F7}"/>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837C855E-F70E-F97A-5061-29D00BA11349}"/>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i-FI" dirty="0">
              <a:solidFill>
                <a:srgbClr val="000000"/>
              </a:solidFill>
              <a:latin typeface="Times New Roman"/>
              <a:cs typeface="Times New Roman"/>
            </a:endParaRPr>
          </a:p>
        </p:txBody>
      </p:sp>
      <p:sp>
        <p:nvSpPr>
          <p:cNvPr id="5" name="Slide Number Placeholder 5">
            <a:extLst>
              <a:ext uri="{FF2B5EF4-FFF2-40B4-BE49-F238E27FC236}">
                <a16:creationId xmlns:a16="http://schemas.microsoft.com/office/drawing/2014/main" id="{9E0AA001-DA32-5B78-E7F7-573800334952}"/>
              </a:ext>
            </a:extLst>
          </p:cNvPr>
          <p:cNvSpPr>
            <a:spLocks noGrp="1"/>
          </p:cNvSpPr>
          <p:nvPr>
            <p:ph type="sldNum" sz="quarter" idx="12"/>
          </p:nvPr>
        </p:nvSpPr>
        <p:spPr>
          <a:xfrm>
            <a:off x="5952392" y="6513969"/>
            <a:ext cx="287215" cy="365125"/>
          </a:xfrm>
        </p:spPr>
        <p:txBody>
          <a:bodyPr/>
          <a:lstStyle/>
          <a:p>
            <a:fld id="{013F6232-4F06-48BA-8F69-BF531F607829}" type="slidenum">
              <a:rPr lang="en-GB" sz="1400" smtClean="0">
                <a:solidFill>
                  <a:schemeClr val="bg1"/>
                </a:solidFill>
              </a:rPr>
              <a:pPr/>
              <a:t>3</a:t>
            </a:fld>
            <a:endParaRPr lang="en-GB" sz="1400">
              <a:solidFill>
                <a:schemeClr val="bg1"/>
              </a:solidFill>
            </a:endParaRPr>
          </a:p>
        </p:txBody>
      </p:sp>
      <p:sp>
        <p:nvSpPr>
          <p:cNvPr id="2" name="Titel 1">
            <a:extLst>
              <a:ext uri="{FF2B5EF4-FFF2-40B4-BE49-F238E27FC236}">
                <a16:creationId xmlns:a16="http://schemas.microsoft.com/office/drawing/2014/main" id="{FEBE381E-3397-D2E2-45A9-C6F7EAF78AC9}"/>
              </a:ext>
            </a:extLst>
          </p:cNvPr>
          <p:cNvSpPr>
            <a:spLocks noGrp="1"/>
          </p:cNvSpPr>
          <p:nvPr>
            <p:ph type="title"/>
          </p:nvPr>
        </p:nvSpPr>
        <p:spPr>
          <a:xfrm>
            <a:off x="-277583" y="445344"/>
            <a:ext cx="4340796" cy="798992"/>
          </a:xfrm>
        </p:spPr>
        <p:txBody>
          <a:bodyPr vert="horz" lIns="91440" tIns="45720" rIns="91440" bIns="45720" rtlCol="0" anchor="ctr">
            <a:noAutofit/>
          </a:bodyPr>
          <a:lstStyle/>
          <a:p>
            <a:pPr algn="ctr"/>
            <a:r>
              <a:rPr lang="de-DE" sz="2800">
                <a:latin typeface="Times New Roman"/>
                <a:cs typeface="Times New Roman"/>
              </a:rPr>
              <a:t>List of Content</a:t>
            </a:r>
          </a:p>
        </p:txBody>
      </p:sp>
      <p:cxnSp>
        <p:nvCxnSpPr>
          <p:cNvPr id="6" name="Straight Connector 5">
            <a:extLst>
              <a:ext uri="{FF2B5EF4-FFF2-40B4-BE49-F238E27FC236}">
                <a16:creationId xmlns:a16="http://schemas.microsoft.com/office/drawing/2014/main" id="{8873AD17-49A9-1372-BEA3-994BB76CBDE8}"/>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607249" y="1176770"/>
            <a:ext cx="4908022" cy="9479518"/>
          </a:xfrm>
          <a:prstGeom prst="rect">
            <a:avLst/>
          </a:prstGeom>
          <a:noFill/>
        </p:spPr>
        <p:txBody>
          <a:bodyPr wrap="square" lIns="91440" tIns="45720" rIns="91440" bIns="45720" rtlCol="0" anchor="t">
            <a:spAutoFit/>
          </a:bodyPr>
          <a:lstStyle/>
          <a:p>
            <a:pPr>
              <a:lnSpc>
                <a:spcPct val="150000"/>
              </a:lnSpc>
              <a:spcBef>
                <a:spcPts val="1000"/>
              </a:spcBef>
            </a:pPr>
            <a:endParaRPr lang="en-US" sz="2000">
              <a:latin typeface="Times New Roman"/>
              <a:cs typeface="Times New Roman"/>
            </a:endParaRPr>
          </a:p>
          <a:p>
            <a:pPr marL="342900" indent="-342900">
              <a:lnSpc>
                <a:spcPct val="150000"/>
              </a:lnSpc>
              <a:spcBef>
                <a:spcPts val="1000"/>
              </a:spcBef>
              <a:buFont typeface="Wingdings"/>
              <a:buChar char="ü"/>
            </a:pPr>
            <a:r>
              <a:rPr lang="en-GB">
                <a:latin typeface="Times New Roman"/>
                <a:cs typeface="Times New Roman"/>
              </a:rPr>
              <a:t>Gearbox calculation and design</a:t>
            </a:r>
          </a:p>
          <a:p>
            <a:pPr marL="342900" indent="-342900">
              <a:lnSpc>
                <a:spcPct val="150000"/>
              </a:lnSpc>
              <a:spcBef>
                <a:spcPts val="1000"/>
              </a:spcBef>
              <a:buFont typeface="Wingdings"/>
              <a:buChar char="ü"/>
            </a:pPr>
            <a:r>
              <a:rPr lang="de-DE" dirty="0" err="1">
                <a:latin typeface="Times New Roman"/>
                <a:cs typeface="Times New Roman"/>
              </a:rPr>
              <a:t>Weight</a:t>
            </a:r>
            <a:r>
              <a:rPr lang="de-DE" dirty="0">
                <a:latin typeface="Times New Roman"/>
                <a:cs typeface="Times New Roman"/>
              </a:rPr>
              <a:t> and </a:t>
            </a:r>
            <a:r>
              <a:rPr lang="de-DE" dirty="0" err="1">
                <a:latin typeface="Times New Roman"/>
                <a:cs typeface="Times New Roman"/>
              </a:rPr>
              <a:t>Cost</a:t>
            </a:r>
            <a:r>
              <a:rPr lang="de-DE" dirty="0">
                <a:latin typeface="Times New Roman"/>
                <a:cs typeface="Times New Roman"/>
              </a:rPr>
              <a:t> </a:t>
            </a:r>
            <a:r>
              <a:rPr lang="de-DE" dirty="0" err="1">
                <a:latin typeface="Times New Roman"/>
                <a:cs typeface="Times New Roman"/>
              </a:rPr>
              <a:t>calculations</a:t>
            </a:r>
            <a:r>
              <a:rPr lang="de-DE" dirty="0">
                <a:latin typeface="Times New Roman"/>
                <a:cs typeface="Times New Roman"/>
              </a:rPr>
              <a:t> </a:t>
            </a:r>
          </a:p>
          <a:p>
            <a:pPr marL="342900" indent="-342900">
              <a:lnSpc>
                <a:spcPct val="150000"/>
              </a:lnSpc>
              <a:spcBef>
                <a:spcPts val="1000"/>
              </a:spcBef>
              <a:buFont typeface="Wingdings"/>
              <a:buChar char="ü"/>
            </a:pPr>
            <a:endParaRPr lang="de-DE">
              <a:latin typeface="Times New Roman"/>
              <a:cs typeface="Times New Roman"/>
            </a:endParaRPr>
          </a:p>
          <a:p>
            <a:pPr>
              <a:lnSpc>
                <a:spcPct val="150000"/>
              </a:lnSpc>
              <a:spcBef>
                <a:spcPts val="1000"/>
              </a:spcBef>
            </a:pPr>
            <a:endParaRPr lang="en-US">
              <a:latin typeface="Times New Roman"/>
              <a:cs typeface="Times New Roman"/>
            </a:endParaRPr>
          </a:p>
          <a:p>
            <a:pPr>
              <a:lnSpc>
                <a:spcPct val="150000"/>
              </a:lnSpc>
              <a:spcBef>
                <a:spcPts val="1000"/>
              </a:spcBef>
            </a:pPr>
            <a:endParaRPr lang="en-US">
              <a:latin typeface="Times New Roman"/>
              <a:cs typeface="Times New Roman"/>
            </a:endParaRPr>
          </a:p>
          <a:p>
            <a:pPr>
              <a:lnSpc>
                <a:spcPct val="150000"/>
              </a:lnSpc>
              <a:spcBef>
                <a:spcPts val="1000"/>
              </a:spcBef>
            </a:pPr>
            <a:endParaRPr lang="de-DE" sz="2000">
              <a:latin typeface="Times New Roman"/>
              <a:cs typeface="Times New Roman"/>
            </a:endParaRPr>
          </a:p>
          <a:p>
            <a:pPr>
              <a:lnSpc>
                <a:spcPct val="150000"/>
              </a:lnSpc>
              <a:spcBef>
                <a:spcPts val="1000"/>
              </a:spcBef>
            </a:pPr>
            <a:endParaRPr lang="de-DE" sz="2000">
              <a:latin typeface="Times New Roman"/>
              <a:cs typeface="Times New Roman"/>
            </a:endParaRPr>
          </a:p>
          <a:p>
            <a:pPr>
              <a:lnSpc>
                <a:spcPct val="150000"/>
              </a:lnSpc>
              <a:spcBef>
                <a:spcPts val="1000"/>
              </a:spcBef>
            </a:pPr>
            <a:endParaRPr lang="de-DE" sz="2000">
              <a:latin typeface="Times New Roman"/>
              <a:cs typeface="Times New Roman"/>
            </a:endParaRPr>
          </a:p>
          <a:p>
            <a:pPr>
              <a:lnSpc>
                <a:spcPct val="150000"/>
              </a:lnSpc>
              <a:spcBef>
                <a:spcPts val="1000"/>
              </a:spcBef>
            </a:pPr>
            <a:endParaRPr lang="de-DE" sz="2000">
              <a:latin typeface="Times New Roman"/>
              <a:cs typeface="Times New Roman"/>
            </a:endParaRPr>
          </a:p>
          <a:p>
            <a:pPr>
              <a:lnSpc>
                <a:spcPct val="150000"/>
              </a:lnSpc>
              <a:spcBef>
                <a:spcPts val="1000"/>
              </a:spcBef>
            </a:pPr>
            <a:endParaRPr lang="en-US" sz="2000">
              <a:latin typeface="Times New Roman"/>
              <a:cs typeface="Times New Roman"/>
            </a:endParaRPr>
          </a:p>
          <a:p>
            <a:pPr>
              <a:lnSpc>
                <a:spcPct val="150000"/>
              </a:lnSpc>
              <a:spcBef>
                <a:spcPts val="1000"/>
              </a:spcBef>
            </a:pPr>
            <a:endParaRPr lang="en-US" sz="2000">
              <a:latin typeface="Times New Roman"/>
              <a:cs typeface="Times New Roman"/>
            </a:endParaRPr>
          </a:p>
          <a:p>
            <a:pPr marL="342900" indent="-342900">
              <a:lnSpc>
                <a:spcPct val="150000"/>
              </a:lnSpc>
              <a:spcBef>
                <a:spcPts val="1000"/>
              </a:spcBef>
              <a:buFont typeface="Wingdings" pitchFamily="34" charset="0"/>
              <a:buChar char="ü"/>
            </a:pPr>
            <a:endParaRPr lang="en-US" sz="2000">
              <a:latin typeface="Times New Roman"/>
              <a:cs typeface="Times New Roman"/>
            </a:endParaRPr>
          </a:p>
          <a:p>
            <a:pPr marL="229870" indent="-229870">
              <a:lnSpc>
                <a:spcPct val="150000"/>
              </a:lnSpc>
              <a:spcBef>
                <a:spcPts val="1000"/>
              </a:spcBef>
              <a:buFont typeface="Wingdings" pitchFamily="34" charset="0"/>
              <a:buChar char="ü"/>
            </a:pPr>
            <a:endParaRPr lang="en-US" sz="2000">
              <a:latin typeface="Times New Roman"/>
              <a:cs typeface="Times New Roman"/>
            </a:endParaRPr>
          </a:p>
          <a:p>
            <a:pPr marL="229870" indent="-229870">
              <a:lnSpc>
                <a:spcPct val="150000"/>
              </a:lnSpc>
              <a:spcBef>
                <a:spcPts val="1000"/>
              </a:spcBef>
              <a:buFont typeface="Wingdings" pitchFamily="34" charset="0"/>
              <a:buChar char="ü"/>
            </a:pPr>
            <a:endParaRPr lang="en-US" sz="2000">
              <a:latin typeface="Times New Roman"/>
              <a:cs typeface="Times New Roman"/>
            </a:endParaRPr>
          </a:p>
          <a:p>
            <a:pPr marL="229870" indent="-229870">
              <a:lnSpc>
                <a:spcPct val="150000"/>
              </a:lnSpc>
              <a:spcBef>
                <a:spcPts val="1000"/>
              </a:spcBef>
              <a:buFont typeface="Wingdings" pitchFamily="34" charset="0"/>
              <a:buChar char="ü"/>
            </a:pPr>
            <a:endParaRPr lang="en-US" sz="2000">
              <a:latin typeface="Times New Roman"/>
              <a:cs typeface="Times New Roman"/>
            </a:endParaRPr>
          </a:p>
          <a:p>
            <a:endParaRPr lang="en-US" sz="2000">
              <a:latin typeface="Aptos"/>
              <a:cs typeface="Times New Roman"/>
            </a:endParaRPr>
          </a:p>
        </p:txBody>
      </p:sp>
      <p:sp>
        <p:nvSpPr>
          <p:cNvPr id="8" name="Rechteck 17">
            <a:extLst>
              <a:ext uri="{FF2B5EF4-FFF2-40B4-BE49-F238E27FC236}">
                <a16:creationId xmlns:a16="http://schemas.microsoft.com/office/drawing/2014/main" id="{63B77199-F2F5-F9F9-06EC-BD0AB57A03FC}"/>
              </a:ext>
            </a:extLst>
          </p:cNvPr>
          <p:cNvSpPr/>
          <p:nvPr/>
        </p:nvSpPr>
        <p:spPr>
          <a:xfrm>
            <a:off x="8057951" y="6581315"/>
            <a:ext cx="3969268" cy="233553"/>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400" err="1">
                <a:solidFill>
                  <a:srgbClr val="000000"/>
                </a:solidFill>
                <a:latin typeface="Times New Roman"/>
                <a:cs typeface="Times New Roman"/>
              </a:rPr>
              <a:t>Gearbox</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Brake</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Coupling</a:t>
            </a:r>
            <a:endParaRPr lang="en-US" sz="1400" err="1"/>
          </a:p>
        </p:txBody>
      </p:sp>
      <p:sp>
        <p:nvSpPr>
          <p:cNvPr id="14" name="Textplatzhalter 9">
            <a:extLst>
              <a:ext uri="{FF2B5EF4-FFF2-40B4-BE49-F238E27FC236}">
                <a16:creationId xmlns:a16="http://schemas.microsoft.com/office/drawing/2014/main" id="{9023AAA1-8831-C3DD-47D8-1F8FC9C754DC}"/>
              </a:ext>
            </a:extLst>
          </p:cNvPr>
          <p:cNvSpPr>
            <a:spLocks noGrp="1"/>
          </p:cNvSpPr>
          <p:nvPr/>
        </p:nvSpPr>
        <p:spPr>
          <a:xfrm>
            <a:off x="-1765360" y="6520981"/>
            <a:ext cx="5596085" cy="365125"/>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de-DE" sz="1200" kern="1200" dirty="0" smtClean="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solidFill>
                  <a:schemeClr val="tx1"/>
                </a:solidFill>
                <a:latin typeface="Times New Roman"/>
                <a:cs typeface="Times New Roman"/>
              </a:rPr>
              <a:t>23-12-2025</a:t>
            </a:r>
          </a:p>
        </p:txBody>
      </p:sp>
    </p:spTree>
    <p:extLst>
      <p:ext uri="{BB962C8B-B14F-4D97-AF65-F5344CB8AC3E}">
        <p14:creationId xmlns:p14="http://schemas.microsoft.com/office/powerpoint/2010/main" val="11065537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F9744-61A9-A4A3-5EBB-CBE3FAEE2990}"/>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B4ACB626-20A7-3DF4-E9FA-2829E9BB557B}"/>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13">
            <a:extLst>
              <a:ext uri="{FF2B5EF4-FFF2-40B4-BE49-F238E27FC236}">
                <a16:creationId xmlns:a16="http://schemas.microsoft.com/office/drawing/2014/main" id="{3527E3E1-5A6A-6271-913C-8B5815FD6B9C}"/>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0621EDE3-DC0E-A244-0645-33901B4CEAC5}"/>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639A38FB-9A97-A847-9219-3717251123E6}"/>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i-FI" dirty="0">
              <a:solidFill>
                <a:srgbClr val="000000"/>
              </a:solidFill>
              <a:latin typeface="Times New Roman"/>
              <a:cs typeface="Times New Roman"/>
            </a:endParaRPr>
          </a:p>
        </p:txBody>
      </p:sp>
      <p:sp>
        <p:nvSpPr>
          <p:cNvPr id="5" name="Slide Number Placeholder 5">
            <a:extLst>
              <a:ext uri="{FF2B5EF4-FFF2-40B4-BE49-F238E27FC236}">
                <a16:creationId xmlns:a16="http://schemas.microsoft.com/office/drawing/2014/main" id="{C56AF4E7-7C05-FCBD-4880-28DA9DE4FCE9}"/>
              </a:ext>
            </a:extLst>
          </p:cNvPr>
          <p:cNvSpPr>
            <a:spLocks noGrp="1"/>
          </p:cNvSpPr>
          <p:nvPr>
            <p:ph type="sldNum" sz="quarter" idx="12"/>
          </p:nvPr>
        </p:nvSpPr>
        <p:spPr>
          <a:xfrm>
            <a:off x="5952392" y="6513969"/>
            <a:ext cx="287215" cy="365125"/>
          </a:xfrm>
        </p:spPr>
        <p:txBody>
          <a:bodyPr/>
          <a:lstStyle/>
          <a:p>
            <a:fld id="{013F6232-4F06-48BA-8F69-BF531F607829}" type="slidenum">
              <a:rPr lang="en-GB" sz="1400" smtClean="0">
                <a:solidFill>
                  <a:schemeClr val="bg1"/>
                </a:solidFill>
              </a:rPr>
              <a:pPr/>
              <a:t>4</a:t>
            </a:fld>
            <a:endParaRPr lang="en-GB" sz="1400">
              <a:solidFill>
                <a:schemeClr val="bg1"/>
              </a:solidFill>
            </a:endParaRPr>
          </a:p>
        </p:txBody>
      </p:sp>
      <p:sp>
        <p:nvSpPr>
          <p:cNvPr id="2" name="Titel 1">
            <a:extLst>
              <a:ext uri="{FF2B5EF4-FFF2-40B4-BE49-F238E27FC236}">
                <a16:creationId xmlns:a16="http://schemas.microsoft.com/office/drawing/2014/main" id="{EF05371D-5CB8-DB9E-85AD-401A04CC67FF}"/>
              </a:ext>
            </a:extLst>
          </p:cNvPr>
          <p:cNvSpPr>
            <a:spLocks noGrp="1"/>
          </p:cNvSpPr>
          <p:nvPr>
            <p:ph type="title"/>
          </p:nvPr>
        </p:nvSpPr>
        <p:spPr>
          <a:xfrm>
            <a:off x="484418" y="502853"/>
            <a:ext cx="11184418" cy="712728"/>
          </a:xfrm>
        </p:spPr>
        <p:txBody>
          <a:bodyPr>
            <a:normAutofit/>
          </a:bodyPr>
          <a:lstStyle/>
          <a:p>
            <a:pPr algn="ctr"/>
            <a:r>
              <a:rPr lang="de-DE" sz="2400" b="1" dirty="0" err="1">
                <a:latin typeface="Times New Roman"/>
                <a:ea typeface="+mj-lt"/>
                <a:cs typeface="+mj-lt"/>
              </a:rPr>
              <a:t>Gearbox</a:t>
            </a:r>
            <a:r>
              <a:rPr lang="de-DE" sz="2400" b="1" dirty="0">
                <a:latin typeface="Times New Roman"/>
                <a:ea typeface="+mj-lt"/>
                <a:cs typeface="+mj-lt"/>
              </a:rPr>
              <a:t> </a:t>
            </a:r>
            <a:r>
              <a:rPr lang="de-DE" sz="2400" b="1" dirty="0" err="1">
                <a:latin typeface="Times New Roman"/>
                <a:ea typeface="+mj-lt"/>
                <a:cs typeface="+mj-lt"/>
              </a:rPr>
              <a:t>parameter</a:t>
            </a:r>
            <a:r>
              <a:rPr lang="de-DE" sz="2400" b="1" dirty="0">
                <a:latin typeface="Times New Roman"/>
                <a:ea typeface="+mj-lt"/>
                <a:cs typeface="+mj-lt"/>
              </a:rPr>
              <a:t> </a:t>
            </a:r>
            <a:r>
              <a:rPr lang="de-DE" sz="2400" b="1" dirty="0" err="1">
                <a:latin typeface="Times New Roman"/>
                <a:ea typeface="+mj-lt"/>
                <a:cs typeface="+mj-lt"/>
              </a:rPr>
              <a:t>calculation</a:t>
            </a:r>
            <a:r>
              <a:rPr lang="de-DE" sz="2400" b="1" dirty="0">
                <a:latin typeface="Times New Roman"/>
                <a:ea typeface="+mj-lt"/>
                <a:cs typeface="+mj-lt"/>
              </a:rPr>
              <a:t> –Updated </a:t>
            </a:r>
            <a:r>
              <a:rPr lang="de-DE" sz="2400" b="1" dirty="0" err="1">
                <a:latin typeface="Times New Roman"/>
                <a:ea typeface="+mj-lt"/>
                <a:cs typeface="+mj-lt"/>
              </a:rPr>
              <a:t>planetary</a:t>
            </a:r>
            <a:r>
              <a:rPr lang="de-DE" sz="2400" b="1" dirty="0">
                <a:latin typeface="Times New Roman"/>
                <a:ea typeface="+mj-lt"/>
                <a:cs typeface="+mj-lt"/>
              </a:rPr>
              <a:t> </a:t>
            </a:r>
            <a:r>
              <a:rPr lang="de-DE" sz="2400" b="1" dirty="0" err="1">
                <a:latin typeface="Times New Roman"/>
                <a:ea typeface="+mj-lt"/>
                <a:cs typeface="+mj-lt"/>
              </a:rPr>
              <a:t>stages</a:t>
            </a:r>
            <a:r>
              <a:rPr lang="de-DE" sz="2400" b="1" dirty="0">
                <a:latin typeface="Times New Roman"/>
                <a:ea typeface="+mj-lt"/>
                <a:cs typeface="+mj-lt"/>
              </a:rPr>
              <a:t> 1st and 2nd</a:t>
            </a:r>
            <a:endParaRPr lang="en-US" b="1" dirty="0" err="1">
              <a:latin typeface="Times New Roman"/>
            </a:endParaRPr>
          </a:p>
        </p:txBody>
      </p:sp>
      <p:cxnSp>
        <p:nvCxnSpPr>
          <p:cNvPr id="6" name="Straight Connector 5">
            <a:extLst>
              <a:ext uri="{FF2B5EF4-FFF2-40B4-BE49-F238E27FC236}">
                <a16:creationId xmlns:a16="http://schemas.microsoft.com/office/drawing/2014/main" id="{66CACF1F-228F-AEEF-8A57-619DB66E08D0}"/>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8" name="Rechteck 17">
            <a:extLst>
              <a:ext uri="{FF2B5EF4-FFF2-40B4-BE49-F238E27FC236}">
                <a16:creationId xmlns:a16="http://schemas.microsoft.com/office/drawing/2014/main" id="{7C8777C2-F4D8-B68D-166D-0E4CDFD8799D}"/>
              </a:ext>
            </a:extLst>
          </p:cNvPr>
          <p:cNvSpPr/>
          <p:nvPr/>
        </p:nvSpPr>
        <p:spPr>
          <a:xfrm>
            <a:off x="8057951" y="6581315"/>
            <a:ext cx="3969268" cy="233553"/>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400" err="1">
                <a:solidFill>
                  <a:srgbClr val="000000"/>
                </a:solidFill>
                <a:latin typeface="Times New Roman"/>
                <a:cs typeface="Times New Roman"/>
              </a:rPr>
              <a:t>Gearbox</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Brake</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Coupling</a:t>
            </a:r>
            <a:endParaRPr lang="en-US" sz="1400" err="1"/>
          </a:p>
        </p:txBody>
      </p:sp>
      <p:sp>
        <p:nvSpPr>
          <p:cNvPr id="14" name="Textplatzhalter 9">
            <a:extLst>
              <a:ext uri="{FF2B5EF4-FFF2-40B4-BE49-F238E27FC236}">
                <a16:creationId xmlns:a16="http://schemas.microsoft.com/office/drawing/2014/main" id="{ED2D043F-1375-C0F7-FF59-B463FF69892B}"/>
              </a:ext>
            </a:extLst>
          </p:cNvPr>
          <p:cNvSpPr>
            <a:spLocks noGrp="1"/>
          </p:cNvSpPr>
          <p:nvPr/>
        </p:nvSpPr>
        <p:spPr>
          <a:xfrm>
            <a:off x="-1765360" y="6520981"/>
            <a:ext cx="5596085" cy="365125"/>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de-DE" sz="1200" kern="1200" dirty="0" smtClean="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solidFill>
                  <a:schemeClr val="tx1"/>
                </a:solidFill>
                <a:latin typeface="Times New Roman"/>
                <a:cs typeface="Times New Roman"/>
              </a:rPr>
              <a:t>23-12-2025</a:t>
            </a:r>
          </a:p>
        </p:txBody>
      </p:sp>
      <p:sp>
        <p:nvSpPr>
          <p:cNvPr id="3" name="Content Placeholder 2">
            <a:extLst>
              <a:ext uri="{FF2B5EF4-FFF2-40B4-BE49-F238E27FC236}">
                <a16:creationId xmlns:a16="http://schemas.microsoft.com/office/drawing/2014/main" id="{F47FDE48-4394-8277-0386-9D2385AEE867}"/>
              </a:ext>
            </a:extLst>
          </p:cNvPr>
          <p:cNvSpPr>
            <a:spLocks noGrp="1"/>
          </p:cNvSpPr>
          <p:nvPr/>
        </p:nvSpPr>
        <p:spPr>
          <a:xfrm>
            <a:off x="838200" y="1388226"/>
            <a:ext cx="10515600" cy="4911191"/>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800">
              <a:latin typeface="Times New Roman"/>
              <a:cs typeface="Times New Roman"/>
            </a:endParaRPr>
          </a:p>
          <a:p>
            <a:endParaRPr lang="en-GB"/>
          </a:p>
        </p:txBody>
      </p:sp>
      <p:graphicFrame>
        <p:nvGraphicFramePr>
          <p:cNvPr id="12" name="Table 11">
            <a:extLst>
              <a:ext uri="{FF2B5EF4-FFF2-40B4-BE49-F238E27FC236}">
                <a16:creationId xmlns:a16="http://schemas.microsoft.com/office/drawing/2014/main" id="{02A9F2E6-EBDB-BE2B-3D26-B6380E0D7485}"/>
              </a:ext>
            </a:extLst>
          </p:cNvPr>
          <p:cNvGraphicFramePr>
            <a:graphicFrameLocks noGrp="1"/>
          </p:cNvGraphicFramePr>
          <p:nvPr>
            <p:extLst>
              <p:ext uri="{D42A27DB-BD31-4B8C-83A1-F6EECF244321}">
                <p14:modId xmlns:p14="http://schemas.microsoft.com/office/powerpoint/2010/main" val="3896394152"/>
              </p:ext>
            </p:extLst>
          </p:nvPr>
        </p:nvGraphicFramePr>
        <p:xfrm>
          <a:off x="1103543" y="1296486"/>
          <a:ext cx="10298754" cy="5091336"/>
        </p:xfrm>
        <a:graphic>
          <a:graphicData uri="http://schemas.openxmlformats.org/drawingml/2006/table">
            <a:tbl>
              <a:tblPr firstRow="1" bandRow="1">
                <a:tableStyleId>{5C22544A-7EE6-4342-B048-85BDC9FD1C3A}</a:tableStyleId>
              </a:tblPr>
              <a:tblGrid>
                <a:gridCol w="3432918">
                  <a:extLst>
                    <a:ext uri="{9D8B030D-6E8A-4147-A177-3AD203B41FA5}">
                      <a16:colId xmlns:a16="http://schemas.microsoft.com/office/drawing/2014/main" val="2190697585"/>
                    </a:ext>
                  </a:extLst>
                </a:gridCol>
                <a:gridCol w="3432918">
                  <a:extLst>
                    <a:ext uri="{9D8B030D-6E8A-4147-A177-3AD203B41FA5}">
                      <a16:colId xmlns:a16="http://schemas.microsoft.com/office/drawing/2014/main" val="2058687409"/>
                    </a:ext>
                  </a:extLst>
                </a:gridCol>
                <a:gridCol w="3432918">
                  <a:extLst>
                    <a:ext uri="{9D8B030D-6E8A-4147-A177-3AD203B41FA5}">
                      <a16:colId xmlns:a16="http://schemas.microsoft.com/office/drawing/2014/main" val="1856065507"/>
                    </a:ext>
                  </a:extLst>
                </a:gridCol>
              </a:tblGrid>
              <a:tr h="636417">
                <a:tc>
                  <a:txBody>
                    <a:bodyPr/>
                    <a:lstStyle/>
                    <a:p>
                      <a:r>
                        <a:rPr lang="en-US" b="1">
                          <a:latin typeface="Times New Roman"/>
                        </a:rPr>
                        <a:t>Parameter</a:t>
                      </a:r>
                      <a:endParaRPr lang="en-US" b="1" dirty="0">
                        <a:latin typeface="Times New Roman"/>
                      </a:endParaRPr>
                    </a:p>
                  </a:txBody>
                  <a:tcPr/>
                </a:tc>
                <a:tc>
                  <a:txBody>
                    <a:bodyPr/>
                    <a:lstStyle/>
                    <a:p>
                      <a:r>
                        <a:rPr lang="en-US" b="1" dirty="0">
                          <a:latin typeface="Times New Roman"/>
                        </a:rPr>
                        <a:t>1st </a:t>
                      </a:r>
                      <a:r>
                        <a:rPr lang="en-US" b="1">
                          <a:latin typeface="Times New Roman"/>
                        </a:rPr>
                        <a:t>stage and 2nd stage</a:t>
                      </a:r>
                      <a:endParaRPr lang="en-US" b="1" dirty="0">
                        <a:latin typeface="Times New Roman"/>
                      </a:endParaRPr>
                    </a:p>
                  </a:txBody>
                  <a:tcPr/>
                </a:tc>
                <a:tc>
                  <a:txBody>
                    <a:bodyPr/>
                    <a:lstStyle/>
                    <a:p>
                      <a:r>
                        <a:rPr lang="en-US" b="1">
                          <a:latin typeface="Times New Roman"/>
                        </a:rPr>
                        <a:t>3rd stage</a:t>
                      </a:r>
                      <a:endParaRPr lang="en-US" b="1" dirty="0">
                        <a:latin typeface="Times New Roman"/>
                      </a:endParaRPr>
                    </a:p>
                  </a:txBody>
                  <a:tcPr/>
                </a:tc>
                <a:extLst>
                  <a:ext uri="{0D108BD9-81ED-4DB2-BD59-A6C34878D82A}">
                    <a16:rowId xmlns:a16="http://schemas.microsoft.com/office/drawing/2014/main" val="3282140958"/>
                  </a:ext>
                </a:extLst>
              </a:tr>
              <a:tr h="636417">
                <a:tc>
                  <a:txBody>
                    <a:bodyPr/>
                    <a:lstStyle/>
                    <a:p>
                      <a:r>
                        <a:rPr lang="en-US" b="1">
                          <a:latin typeface="Times New Roman"/>
                        </a:rPr>
                        <a:t>Ratio</a:t>
                      </a:r>
                      <a:endParaRPr lang="en-US" b="1" dirty="0">
                        <a:latin typeface="Times New Roman"/>
                      </a:endParaRPr>
                    </a:p>
                  </a:txBody>
                  <a:tcPr/>
                </a:tc>
                <a:tc>
                  <a:txBody>
                    <a:bodyPr/>
                    <a:lstStyle/>
                    <a:p>
                      <a:r>
                        <a:rPr lang="en-US" b="1">
                          <a:latin typeface="Times New Roman"/>
                        </a:rPr>
                        <a:t>4.8 and 4.92</a:t>
                      </a:r>
                      <a:endParaRPr lang="en-US" b="1" dirty="0">
                        <a:latin typeface="Times New Roman"/>
                      </a:endParaRPr>
                    </a:p>
                  </a:txBody>
                  <a:tcPr/>
                </a:tc>
                <a:tc>
                  <a:txBody>
                    <a:bodyPr/>
                    <a:lstStyle/>
                    <a:p>
                      <a:r>
                        <a:rPr lang="en-US" b="1">
                          <a:latin typeface="Times New Roman"/>
                        </a:rPr>
                        <a:t>5.1</a:t>
                      </a:r>
                      <a:endParaRPr lang="en-US" b="1" dirty="0">
                        <a:latin typeface="Times New Roman"/>
                      </a:endParaRPr>
                    </a:p>
                  </a:txBody>
                  <a:tcPr/>
                </a:tc>
                <a:extLst>
                  <a:ext uri="{0D108BD9-81ED-4DB2-BD59-A6C34878D82A}">
                    <a16:rowId xmlns:a16="http://schemas.microsoft.com/office/drawing/2014/main" val="61673305"/>
                  </a:ext>
                </a:extLst>
              </a:tr>
              <a:tr h="636417">
                <a:tc>
                  <a:txBody>
                    <a:bodyPr/>
                    <a:lstStyle/>
                    <a:p>
                      <a:r>
                        <a:rPr lang="en-US" b="1">
                          <a:latin typeface="Times New Roman"/>
                        </a:rPr>
                        <a:t>Module</a:t>
                      </a:r>
                      <a:endParaRPr lang="en-US" b="1" dirty="0">
                        <a:latin typeface="Times New Roman"/>
                      </a:endParaRPr>
                    </a:p>
                  </a:txBody>
                  <a:tcPr/>
                </a:tc>
                <a:tc>
                  <a:txBody>
                    <a:bodyPr/>
                    <a:lstStyle/>
                    <a:p>
                      <a:r>
                        <a:rPr lang="en-US" b="1">
                          <a:latin typeface="Times New Roman"/>
                        </a:rPr>
                        <a:t>16 and 14</a:t>
                      </a:r>
                      <a:r>
                        <a:rPr lang="en-US" b="1" dirty="0">
                          <a:latin typeface="Times New Roman"/>
                        </a:rPr>
                        <a:t> </a:t>
                      </a:r>
                    </a:p>
                  </a:txBody>
                  <a:tcPr/>
                </a:tc>
                <a:tc>
                  <a:txBody>
                    <a:bodyPr/>
                    <a:lstStyle/>
                    <a:p>
                      <a:r>
                        <a:rPr lang="en-US" b="1">
                          <a:latin typeface="Times New Roman"/>
                        </a:rPr>
                        <a:t>12</a:t>
                      </a:r>
                      <a:endParaRPr lang="en-US" b="1" dirty="0">
                        <a:latin typeface="Times New Roman"/>
                      </a:endParaRPr>
                    </a:p>
                  </a:txBody>
                  <a:tcPr/>
                </a:tc>
                <a:extLst>
                  <a:ext uri="{0D108BD9-81ED-4DB2-BD59-A6C34878D82A}">
                    <a16:rowId xmlns:a16="http://schemas.microsoft.com/office/drawing/2014/main" val="1437994114"/>
                  </a:ext>
                </a:extLst>
              </a:tr>
              <a:tr h="636417">
                <a:tc>
                  <a:txBody>
                    <a:bodyPr/>
                    <a:lstStyle/>
                    <a:p>
                      <a:r>
                        <a:rPr lang="en-US" b="1">
                          <a:latin typeface="Times New Roman"/>
                        </a:rPr>
                        <a:t>PCD Ring</a:t>
                      </a:r>
                      <a:endParaRPr lang="en-US" b="1" dirty="0">
                        <a:latin typeface="Times New Roman"/>
                      </a:endParaRPr>
                    </a:p>
                  </a:txBody>
                  <a:tcPr/>
                </a:tc>
                <a:tc>
                  <a:txBody>
                    <a:bodyPr/>
                    <a:lstStyle/>
                    <a:p>
                      <a:r>
                        <a:rPr lang="en-US" b="1">
                          <a:latin typeface="Times New Roman"/>
                        </a:rPr>
                        <a:t>1904 mm and 1428 mm</a:t>
                      </a:r>
                      <a:endParaRPr lang="en-US" b="1" dirty="0">
                        <a:latin typeface="Times New Roman"/>
                      </a:endParaRPr>
                    </a:p>
                  </a:txBody>
                  <a:tcPr/>
                </a:tc>
                <a:tc>
                  <a:txBody>
                    <a:bodyPr/>
                    <a:lstStyle/>
                    <a:p>
                      <a:r>
                        <a:rPr lang="en-US" b="1">
                          <a:latin typeface="Times New Roman"/>
                        </a:rPr>
                        <a:t>NA</a:t>
                      </a:r>
                      <a:endParaRPr lang="en-US" b="1" dirty="0">
                        <a:latin typeface="Times New Roman"/>
                      </a:endParaRPr>
                    </a:p>
                  </a:txBody>
                  <a:tcPr/>
                </a:tc>
                <a:extLst>
                  <a:ext uri="{0D108BD9-81ED-4DB2-BD59-A6C34878D82A}">
                    <a16:rowId xmlns:a16="http://schemas.microsoft.com/office/drawing/2014/main" val="4244785838"/>
                  </a:ext>
                </a:extLst>
              </a:tr>
              <a:tr h="636417">
                <a:tc>
                  <a:txBody>
                    <a:bodyPr/>
                    <a:lstStyle/>
                    <a:p>
                      <a:r>
                        <a:rPr lang="en-US" b="1">
                          <a:latin typeface="Times New Roman"/>
                        </a:rPr>
                        <a:t>PCD gear</a:t>
                      </a:r>
                      <a:endParaRPr lang="en-US" b="1" dirty="0">
                        <a:latin typeface="Times New Roman"/>
                      </a:endParaRPr>
                    </a:p>
                  </a:txBody>
                  <a:tcPr/>
                </a:tc>
                <a:tc>
                  <a:txBody>
                    <a:bodyPr/>
                    <a:lstStyle/>
                    <a:p>
                      <a:r>
                        <a:rPr lang="en-US" b="1">
                          <a:latin typeface="Times New Roman"/>
                        </a:rPr>
                        <a:t>NA</a:t>
                      </a:r>
                      <a:endParaRPr lang="en-US" b="1" dirty="0">
                        <a:latin typeface="Times New Roman"/>
                      </a:endParaRPr>
                    </a:p>
                  </a:txBody>
                  <a:tcPr/>
                </a:tc>
                <a:tc>
                  <a:txBody>
                    <a:bodyPr/>
                    <a:lstStyle/>
                    <a:p>
                      <a:r>
                        <a:rPr lang="en-US" b="1">
                          <a:latin typeface="Times New Roman"/>
                        </a:rPr>
                        <a:t>1284 mm</a:t>
                      </a:r>
                      <a:endParaRPr lang="en-US" b="1" dirty="0">
                        <a:latin typeface="Times New Roman"/>
                      </a:endParaRPr>
                    </a:p>
                  </a:txBody>
                  <a:tcPr/>
                </a:tc>
                <a:extLst>
                  <a:ext uri="{0D108BD9-81ED-4DB2-BD59-A6C34878D82A}">
                    <a16:rowId xmlns:a16="http://schemas.microsoft.com/office/drawing/2014/main" val="2885976471"/>
                  </a:ext>
                </a:extLst>
              </a:tr>
              <a:tr h="636417">
                <a:tc>
                  <a:txBody>
                    <a:bodyPr/>
                    <a:lstStyle/>
                    <a:p>
                      <a:r>
                        <a:rPr lang="en-US" b="1">
                          <a:latin typeface="Times New Roman"/>
                        </a:rPr>
                        <a:t>PCD pinion</a:t>
                      </a:r>
                      <a:endParaRPr lang="en-US" b="1" dirty="0">
                        <a:latin typeface="Times New Roman"/>
                      </a:endParaRPr>
                    </a:p>
                  </a:txBody>
                  <a:tcPr/>
                </a:tc>
                <a:tc>
                  <a:txBody>
                    <a:bodyPr/>
                    <a:lstStyle/>
                    <a:p>
                      <a:r>
                        <a:rPr lang="en-US" b="1">
                          <a:latin typeface="Times New Roman"/>
                        </a:rPr>
                        <a:t>NA</a:t>
                      </a:r>
                      <a:endParaRPr lang="en-US" b="1" dirty="0">
                        <a:latin typeface="Times New Roman"/>
                      </a:endParaRPr>
                    </a:p>
                  </a:txBody>
                  <a:tcPr/>
                </a:tc>
                <a:tc>
                  <a:txBody>
                    <a:bodyPr/>
                    <a:lstStyle/>
                    <a:p>
                      <a:r>
                        <a:rPr lang="en-US" b="1">
                          <a:latin typeface="Times New Roman"/>
                        </a:rPr>
                        <a:t>312 mm</a:t>
                      </a:r>
                      <a:endParaRPr lang="en-US" b="1" dirty="0">
                        <a:latin typeface="Times New Roman"/>
                      </a:endParaRPr>
                    </a:p>
                  </a:txBody>
                  <a:tcPr/>
                </a:tc>
                <a:extLst>
                  <a:ext uri="{0D108BD9-81ED-4DB2-BD59-A6C34878D82A}">
                    <a16:rowId xmlns:a16="http://schemas.microsoft.com/office/drawing/2014/main" val="3828366597"/>
                  </a:ext>
                </a:extLst>
              </a:tr>
              <a:tr h="636417">
                <a:tc>
                  <a:txBody>
                    <a:bodyPr/>
                    <a:lstStyle/>
                    <a:p>
                      <a:r>
                        <a:rPr lang="en-US" b="1" dirty="0">
                          <a:latin typeface="Times New Roman"/>
                        </a:rPr>
                        <a:t>Center </a:t>
                      </a:r>
                      <a:r>
                        <a:rPr lang="en-US" b="1">
                          <a:latin typeface="Times New Roman"/>
                        </a:rPr>
                        <a:t>distance</a:t>
                      </a:r>
                      <a:endParaRPr lang="en-US" b="1" dirty="0">
                        <a:latin typeface="Times New Roman"/>
                      </a:endParaRPr>
                    </a:p>
                  </a:txBody>
                  <a:tcPr/>
                </a:tc>
                <a:tc>
                  <a:txBody>
                    <a:bodyPr/>
                    <a:lstStyle/>
                    <a:p>
                      <a:r>
                        <a:rPr lang="en-US" b="1">
                          <a:latin typeface="Times New Roman"/>
                        </a:rPr>
                        <a:t>NA</a:t>
                      </a:r>
                      <a:endParaRPr lang="en-US" b="1" dirty="0">
                        <a:latin typeface="Times New Roman"/>
                      </a:endParaRPr>
                    </a:p>
                  </a:txBody>
                  <a:tcPr/>
                </a:tc>
                <a:tc>
                  <a:txBody>
                    <a:bodyPr/>
                    <a:lstStyle/>
                    <a:p>
                      <a:r>
                        <a:rPr lang="en-US" b="1">
                          <a:latin typeface="Times New Roman"/>
                        </a:rPr>
                        <a:t>798 </a:t>
                      </a:r>
                      <a:r>
                        <a:rPr lang="en-US" b="1" err="1">
                          <a:latin typeface="Times New Roman"/>
                        </a:rPr>
                        <a:t>mm</a:t>
                      </a:r>
                      <a:endParaRPr lang="en-US" b="1" dirty="0" err="1">
                        <a:latin typeface="Times New Roman"/>
                      </a:endParaRPr>
                    </a:p>
                  </a:txBody>
                  <a:tcPr/>
                </a:tc>
                <a:extLst>
                  <a:ext uri="{0D108BD9-81ED-4DB2-BD59-A6C34878D82A}">
                    <a16:rowId xmlns:a16="http://schemas.microsoft.com/office/drawing/2014/main" val="1974998790"/>
                  </a:ext>
                </a:extLst>
              </a:tr>
              <a:tr h="636417">
                <a:tc>
                  <a:txBody>
                    <a:bodyPr/>
                    <a:lstStyle/>
                    <a:p>
                      <a:r>
                        <a:rPr lang="en-US" b="1">
                          <a:latin typeface="Times New Roman"/>
                        </a:rPr>
                        <a:t>No planet</a:t>
                      </a:r>
                      <a:endParaRPr lang="en-US" b="1" dirty="0">
                        <a:latin typeface="Times New Roman"/>
                      </a:endParaRPr>
                    </a:p>
                  </a:txBody>
                  <a:tcPr/>
                </a:tc>
                <a:tc>
                  <a:txBody>
                    <a:bodyPr/>
                    <a:lstStyle/>
                    <a:p>
                      <a:r>
                        <a:rPr lang="en-US" b="1">
                          <a:latin typeface="Times New Roman"/>
                        </a:rPr>
                        <a:t>5 and 4</a:t>
                      </a:r>
                      <a:endParaRPr lang="en-US" b="1" dirty="0">
                        <a:latin typeface="Times New Roman"/>
                      </a:endParaRPr>
                    </a:p>
                  </a:txBody>
                  <a:tcPr/>
                </a:tc>
                <a:tc>
                  <a:txBody>
                    <a:bodyPr/>
                    <a:lstStyle/>
                    <a:p>
                      <a:r>
                        <a:rPr lang="en-US" b="1">
                          <a:latin typeface="Times New Roman"/>
                        </a:rPr>
                        <a:t>NA</a:t>
                      </a:r>
                      <a:endParaRPr lang="en-US" b="1" dirty="0">
                        <a:latin typeface="Times New Roman"/>
                      </a:endParaRPr>
                    </a:p>
                  </a:txBody>
                  <a:tcPr/>
                </a:tc>
                <a:extLst>
                  <a:ext uri="{0D108BD9-81ED-4DB2-BD59-A6C34878D82A}">
                    <a16:rowId xmlns:a16="http://schemas.microsoft.com/office/drawing/2014/main" val="1391396163"/>
                  </a:ext>
                </a:extLst>
              </a:tr>
            </a:tbl>
          </a:graphicData>
        </a:graphic>
      </p:graphicFrame>
    </p:spTree>
    <p:extLst>
      <p:ext uri="{BB962C8B-B14F-4D97-AF65-F5344CB8AC3E}">
        <p14:creationId xmlns:p14="http://schemas.microsoft.com/office/powerpoint/2010/main" val="1883224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24046B-B51E-4CAA-2CC6-6EF1E0D477AD}"/>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C6529960-9EA4-ABF9-BEB1-EA00CFABE6E4}"/>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13">
            <a:extLst>
              <a:ext uri="{FF2B5EF4-FFF2-40B4-BE49-F238E27FC236}">
                <a16:creationId xmlns:a16="http://schemas.microsoft.com/office/drawing/2014/main" id="{C69AE794-860B-145E-787F-C4E1676301EF}"/>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B504C2F7-4CA5-BF28-47F2-3E49E12D4CB4}"/>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6DB0E521-A78A-5F86-ECD0-B6CF9DCCBAE5}"/>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i-FI" dirty="0">
              <a:solidFill>
                <a:srgbClr val="000000"/>
              </a:solidFill>
              <a:latin typeface="Times New Roman"/>
              <a:cs typeface="Times New Roman"/>
            </a:endParaRPr>
          </a:p>
        </p:txBody>
      </p:sp>
      <p:sp>
        <p:nvSpPr>
          <p:cNvPr id="5" name="Slide Number Placeholder 5">
            <a:extLst>
              <a:ext uri="{FF2B5EF4-FFF2-40B4-BE49-F238E27FC236}">
                <a16:creationId xmlns:a16="http://schemas.microsoft.com/office/drawing/2014/main" id="{BEAB9B08-A7E9-F96F-7568-DED55B7C6382}"/>
              </a:ext>
            </a:extLst>
          </p:cNvPr>
          <p:cNvSpPr>
            <a:spLocks noGrp="1"/>
          </p:cNvSpPr>
          <p:nvPr>
            <p:ph type="sldNum" sz="quarter" idx="12"/>
          </p:nvPr>
        </p:nvSpPr>
        <p:spPr>
          <a:xfrm>
            <a:off x="5952392" y="6513969"/>
            <a:ext cx="287215" cy="365125"/>
          </a:xfrm>
        </p:spPr>
        <p:txBody>
          <a:bodyPr/>
          <a:lstStyle/>
          <a:p>
            <a:fld id="{013F6232-4F06-48BA-8F69-BF531F607829}" type="slidenum">
              <a:rPr lang="en-GB" sz="1400" smtClean="0">
                <a:solidFill>
                  <a:schemeClr val="bg1"/>
                </a:solidFill>
              </a:rPr>
              <a:pPr/>
              <a:t>5</a:t>
            </a:fld>
            <a:endParaRPr lang="en-GB" sz="1400">
              <a:solidFill>
                <a:schemeClr val="bg1"/>
              </a:solidFill>
            </a:endParaRPr>
          </a:p>
        </p:txBody>
      </p:sp>
      <p:sp>
        <p:nvSpPr>
          <p:cNvPr id="2" name="Titel 1">
            <a:extLst>
              <a:ext uri="{FF2B5EF4-FFF2-40B4-BE49-F238E27FC236}">
                <a16:creationId xmlns:a16="http://schemas.microsoft.com/office/drawing/2014/main" id="{767DCEB4-97CF-F2B3-4BE9-5ED888C44F54}"/>
              </a:ext>
            </a:extLst>
          </p:cNvPr>
          <p:cNvSpPr>
            <a:spLocks noGrp="1"/>
          </p:cNvSpPr>
          <p:nvPr>
            <p:ph type="title"/>
          </p:nvPr>
        </p:nvSpPr>
        <p:spPr>
          <a:xfrm>
            <a:off x="484418" y="502853"/>
            <a:ext cx="11184418" cy="712728"/>
          </a:xfrm>
        </p:spPr>
        <p:txBody>
          <a:bodyPr>
            <a:normAutofit/>
          </a:bodyPr>
          <a:lstStyle/>
          <a:p>
            <a:pPr algn="ctr"/>
            <a:r>
              <a:rPr lang="de-DE" sz="2400" b="1" dirty="0" err="1">
                <a:latin typeface="Times New Roman"/>
                <a:ea typeface="+mj-lt"/>
                <a:cs typeface="+mj-lt"/>
              </a:rPr>
              <a:t>Gearbox</a:t>
            </a:r>
            <a:r>
              <a:rPr lang="de-DE" sz="2400" b="1" dirty="0">
                <a:latin typeface="Times New Roman"/>
                <a:ea typeface="+mj-lt"/>
                <a:cs typeface="+mj-lt"/>
              </a:rPr>
              <a:t> </a:t>
            </a:r>
            <a:r>
              <a:rPr lang="de-DE" sz="2400" b="1" dirty="0" err="1">
                <a:latin typeface="Times New Roman"/>
                <a:ea typeface="+mj-lt"/>
                <a:cs typeface="+mj-lt"/>
              </a:rPr>
              <a:t>parameter</a:t>
            </a:r>
            <a:endParaRPr lang="de-DE" sz="2400" b="1" dirty="0" err="1">
              <a:latin typeface="Times New Roman"/>
            </a:endParaRPr>
          </a:p>
        </p:txBody>
      </p:sp>
      <p:cxnSp>
        <p:nvCxnSpPr>
          <p:cNvPr id="6" name="Straight Connector 5">
            <a:extLst>
              <a:ext uri="{FF2B5EF4-FFF2-40B4-BE49-F238E27FC236}">
                <a16:creationId xmlns:a16="http://schemas.microsoft.com/office/drawing/2014/main" id="{3D3D5505-F363-FEB0-F6F9-B9D00340367A}"/>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8" name="Rechteck 17">
            <a:extLst>
              <a:ext uri="{FF2B5EF4-FFF2-40B4-BE49-F238E27FC236}">
                <a16:creationId xmlns:a16="http://schemas.microsoft.com/office/drawing/2014/main" id="{1236A882-D82E-6A9C-2E49-A10E29787A6F}"/>
              </a:ext>
            </a:extLst>
          </p:cNvPr>
          <p:cNvSpPr/>
          <p:nvPr/>
        </p:nvSpPr>
        <p:spPr>
          <a:xfrm>
            <a:off x="8057951" y="6581315"/>
            <a:ext cx="3969268" cy="233553"/>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400" err="1">
                <a:solidFill>
                  <a:srgbClr val="000000"/>
                </a:solidFill>
                <a:latin typeface="Times New Roman"/>
                <a:cs typeface="Times New Roman"/>
              </a:rPr>
              <a:t>Gearbox</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Brake</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Coupling</a:t>
            </a:r>
            <a:endParaRPr lang="en-US" sz="1400" err="1"/>
          </a:p>
        </p:txBody>
      </p:sp>
      <p:sp>
        <p:nvSpPr>
          <p:cNvPr id="14" name="Textplatzhalter 9">
            <a:extLst>
              <a:ext uri="{FF2B5EF4-FFF2-40B4-BE49-F238E27FC236}">
                <a16:creationId xmlns:a16="http://schemas.microsoft.com/office/drawing/2014/main" id="{18D9D781-D313-964E-EF45-C88567521FF0}"/>
              </a:ext>
            </a:extLst>
          </p:cNvPr>
          <p:cNvSpPr>
            <a:spLocks noGrp="1"/>
          </p:cNvSpPr>
          <p:nvPr/>
        </p:nvSpPr>
        <p:spPr>
          <a:xfrm>
            <a:off x="-1765360" y="6520981"/>
            <a:ext cx="5596085" cy="365125"/>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de-DE" sz="1200" kern="1200" dirty="0" smtClean="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solidFill>
                  <a:schemeClr val="tx1"/>
                </a:solidFill>
                <a:latin typeface="Times New Roman"/>
                <a:cs typeface="Times New Roman"/>
              </a:rPr>
              <a:t>23-12-2025</a:t>
            </a:r>
          </a:p>
        </p:txBody>
      </p:sp>
      <p:sp>
        <p:nvSpPr>
          <p:cNvPr id="3" name="Content Placeholder 2">
            <a:extLst>
              <a:ext uri="{FF2B5EF4-FFF2-40B4-BE49-F238E27FC236}">
                <a16:creationId xmlns:a16="http://schemas.microsoft.com/office/drawing/2014/main" id="{3D0D8C54-4895-9BD3-46DB-3BB6C4BA70F2}"/>
              </a:ext>
            </a:extLst>
          </p:cNvPr>
          <p:cNvSpPr>
            <a:spLocks noGrp="1"/>
          </p:cNvSpPr>
          <p:nvPr/>
        </p:nvSpPr>
        <p:spPr>
          <a:xfrm>
            <a:off x="838200" y="1388226"/>
            <a:ext cx="10515600" cy="4911191"/>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800">
              <a:latin typeface="Times New Roman"/>
              <a:cs typeface="Times New Roman"/>
            </a:endParaRPr>
          </a:p>
          <a:p>
            <a:endParaRPr lang="en-GB"/>
          </a:p>
        </p:txBody>
      </p:sp>
      <p:graphicFrame>
        <p:nvGraphicFramePr>
          <p:cNvPr id="4" name="Table 3">
            <a:extLst>
              <a:ext uri="{FF2B5EF4-FFF2-40B4-BE49-F238E27FC236}">
                <a16:creationId xmlns:a16="http://schemas.microsoft.com/office/drawing/2014/main" id="{F145A436-A816-BFD8-921E-958C0EC3D07E}"/>
              </a:ext>
            </a:extLst>
          </p:cNvPr>
          <p:cNvGraphicFramePr>
            <a:graphicFrameLocks noGrp="1"/>
          </p:cNvGraphicFramePr>
          <p:nvPr>
            <p:extLst>
              <p:ext uri="{D42A27DB-BD31-4B8C-83A1-F6EECF244321}">
                <p14:modId xmlns:p14="http://schemas.microsoft.com/office/powerpoint/2010/main" val="4085857011"/>
              </p:ext>
            </p:extLst>
          </p:nvPr>
        </p:nvGraphicFramePr>
        <p:xfrm>
          <a:off x="1875981" y="1390431"/>
          <a:ext cx="8575052" cy="4977360"/>
        </p:xfrm>
        <a:graphic>
          <a:graphicData uri="http://schemas.openxmlformats.org/drawingml/2006/table">
            <a:tbl>
              <a:tblPr firstRow="1" bandRow="1">
                <a:tableStyleId>{5C22544A-7EE6-4342-B048-85BDC9FD1C3A}</a:tableStyleId>
              </a:tblPr>
              <a:tblGrid>
                <a:gridCol w="4287526">
                  <a:extLst>
                    <a:ext uri="{9D8B030D-6E8A-4147-A177-3AD203B41FA5}">
                      <a16:colId xmlns:a16="http://schemas.microsoft.com/office/drawing/2014/main" val="1485281942"/>
                    </a:ext>
                  </a:extLst>
                </a:gridCol>
                <a:gridCol w="4287526">
                  <a:extLst>
                    <a:ext uri="{9D8B030D-6E8A-4147-A177-3AD203B41FA5}">
                      <a16:colId xmlns:a16="http://schemas.microsoft.com/office/drawing/2014/main" val="2088302208"/>
                    </a:ext>
                  </a:extLst>
                </a:gridCol>
              </a:tblGrid>
              <a:tr h="622170">
                <a:tc>
                  <a:txBody>
                    <a:bodyPr/>
                    <a:lstStyle/>
                    <a:p>
                      <a:r>
                        <a:rPr lang="en-US" b="1">
                          <a:latin typeface="Times New Roman"/>
                        </a:rPr>
                        <a:t>Parameter</a:t>
                      </a:r>
                      <a:endParaRPr lang="en-US" b="1" dirty="0">
                        <a:latin typeface="Times New Roman"/>
                      </a:endParaRPr>
                    </a:p>
                  </a:txBody>
                  <a:tcPr/>
                </a:tc>
                <a:tc>
                  <a:txBody>
                    <a:bodyPr/>
                    <a:lstStyle/>
                    <a:p>
                      <a:endParaRPr lang="en-US" b="1" dirty="0">
                        <a:latin typeface="Times New Roman"/>
                      </a:endParaRPr>
                    </a:p>
                  </a:txBody>
                  <a:tcPr/>
                </a:tc>
                <a:extLst>
                  <a:ext uri="{0D108BD9-81ED-4DB2-BD59-A6C34878D82A}">
                    <a16:rowId xmlns:a16="http://schemas.microsoft.com/office/drawing/2014/main" val="3738942381"/>
                  </a:ext>
                </a:extLst>
              </a:tr>
              <a:tr h="622170">
                <a:tc>
                  <a:txBody>
                    <a:bodyPr/>
                    <a:lstStyle/>
                    <a:p>
                      <a:r>
                        <a:rPr lang="en-US" b="1">
                          <a:latin typeface="Times New Roman"/>
                        </a:rPr>
                        <a:t>Total width of the gearbox</a:t>
                      </a:r>
                      <a:endParaRPr lang="en-US" b="1" dirty="0">
                        <a:latin typeface="Times New Roman"/>
                      </a:endParaRPr>
                    </a:p>
                  </a:txBody>
                  <a:tcPr/>
                </a:tc>
                <a:tc>
                  <a:txBody>
                    <a:bodyPr/>
                    <a:lstStyle/>
                    <a:p>
                      <a:r>
                        <a:rPr lang="en-US" b="1">
                          <a:latin typeface="Times New Roman"/>
                        </a:rPr>
                        <a:t>3200 mm</a:t>
                      </a:r>
                      <a:endParaRPr lang="en-US" b="1" dirty="0">
                        <a:latin typeface="Times New Roman"/>
                      </a:endParaRPr>
                    </a:p>
                  </a:txBody>
                  <a:tcPr/>
                </a:tc>
                <a:extLst>
                  <a:ext uri="{0D108BD9-81ED-4DB2-BD59-A6C34878D82A}">
                    <a16:rowId xmlns:a16="http://schemas.microsoft.com/office/drawing/2014/main" val="4135908068"/>
                  </a:ext>
                </a:extLst>
              </a:tr>
              <a:tr h="622170">
                <a:tc>
                  <a:txBody>
                    <a:bodyPr/>
                    <a:lstStyle/>
                    <a:p>
                      <a:r>
                        <a:rPr lang="en-US" b="1" dirty="0">
                          <a:latin typeface="Times New Roman"/>
                        </a:rPr>
                        <a:t>Total length of the </a:t>
                      </a:r>
                      <a:r>
                        <a:rPr lang="en-US" b="1">
                          <a:latin typeface="Times New Roman"/>
                        </a:rPr>
                        <a:t>gearbox</a:t>
                      </a:r>
                      <a:endParaRPr lang="en-US" b="1" dirty="0">
                        <a:latin typeface="Times New Roman"/>
                      </a:endParaRPr>
                    </a:p>
                  </a:txBody>
                  <a:tcPr/>
                </a:tc>
                <a:tc>
                  <a:txBody>
                    <a:bodyPr/>
                    <a:lstStyle/>
                    <a:p>
                      <a:r>
                        <a:rPr lang="en-US" b="1">
                          <a:latin typeface="Times New Roman"/>
                        </a:rPr>
                        <a:t>1540 mm</a:t>
                      </a:r>
                      <a:endParaRPr lang="en-US" b="1" dirty="0">
                        <a:latin typeface="Times New Roman"/>
                      </a:endParaRPr>
                    </a:p>
                  </a:txBody>
                  <a:tcPr/>
                </a:tc>
                <a:extLst>
                  <a:ext uri="{0D108BD9-81ED-4DB2-BD59-A6C34878D82A}">
                    <a16:rowId xmlns:a16="http://schemas.microsoft.com/office/drawing/2014/main" val="4291632824"/>
                  </a:ext>
                </a:extLst>
              </a:tr>
              <a:tr h="622170">
                <a:tc>
                  <a:txBody>
                    <a:bodyPr/>
                    <a:lstStyle/>
                    <a:p>
                      <a:r>
                        <a:rPr lang="en-US" b="1">
                          <a:latin typeface="Times New Roman"/>
                        </a:rPr>
                        <a:t>Total ratio</a:t>
                      </a:r>
                      <a:endParaRPr lang="en-US" b="1" dirty="0">
                        <a:latin typeface="Times New Roman"/>
                      </a:endParaRPr>
                    </a:p>
                  </a:txBody>
                  <a:tcPr/>
                </a:tc>
                <a:tc>
                  <a:txBody>
                    <a:bodyPr/>
                    <a:lstStyle/>
                    <a:p>
                      <a:r>
                        <a:rPr lang="en-US" b="1">
                          <a:latin typeface="Times New Roman"/>
                        </a:rPr>
                        <a:t>120</a:t>
                      </a:r>
                      <a:endParaRPr lang="en-US" b="1" dirty="0">
                        <a:latin typeface="Times New Roman"/>
                      </a:endParaRPr>
                    </a:p>
                  </a:txBody>
                  <a:tcPr/>
                </a:tc>
                <a:extLst>
                  <a:ext uri="{0D108BD9-81ED-4DB2-BD59-A6C34878D82A}">
                    <a16:rowId xmlns:a16="http://schemas.microsoft.com/office/drawing/2014/main" val="2138114457"/>
                  </a:ext>
                </a:extLst>
              </a:tr>
              <a:tr h="622170">
                <a:tc>
                  <a:txBody>
                    <a:bodyPr/>
                    <a:lstStyle/>
                    <a:p>
                      <a:r>
                        <a:rPr lang="en-US" b="1" dirty="0">
                          <a:latin typeface="Times New Roman"/>
                        </a:rPr>
                        <a:t>Pin to pin </a:t>
                      </a:r>
                      <a:r>
                        <a:rPr lang="en-US" b="1">
                          <a:latin typeface="Times New Roman"/>
                        </a:rPr>
                        <a:t>distance </a:t>
                      </a:r>
                      <a:endParaRPr lang="en-US" b="1" dirty="0">
                        <a:latin typeface="Times New Roman"/>
                      </a:endParaRPr>
                    </a:p>
                  </a:txBody>
                  <a:tcPr/>
                </a:tc>
                <a:tc>
                  <a:txBody>
                    <a:bodyPr/>
                    <a:lstStyle/>
                    <a:p>
                      <a:r>
                        <a:rPr lang="en-US" b="1">
                          <a:latin typeface="Times New Roman"/>
                        </a:rPr>
                        <a:t>2700 mm</a:t>
                      </a:r>
                      <a:endParaRPr lang="en-US" b="1" dirty="0">
                        <a:latin typeface="Times New Roman"/>
                      </a:endParaRPr>
                    </a:p>
                  </a:txBody>
                  <a:tcPr/>
                </a:tc>
                <a:extLst>
                  <a:ext uri="{0D108BD9-81ED-4DB2-BD59-A6C34878D82A}">
                    <a16:rowId xmlns:a16="http://schemas.microsoft.com/office/drawing/2014/main" val="919668493"/>
                  </a:ext>
                </a:extLst>
              </a:tr>
              <a:tr h="622170">
                <a:tc>
                  <a:txBody>
                    <a:bodyPr/>
                    <a:lstStyle/>
                    <a:p>
                      <a:r>
                        <a:rPr lang="en-US" b="1">
                          <a:latin typeface="Times New Roman"/>
                        </a:rPr>
                        <a:t>Dia of the gearbox</a:t>
                      </a:r>
                      <a:endParaRPr lang="en-US" b="1" dirty="0">
                        <a:latin typeface="Times New Roman"/>
                      </a:endParaRPr>
                    </a:p>
                  </a:txBody>
                  <a:tcPr/>
                </a:tc>
                <a:tc>
                  <a:txBody>
                    <a:bodyPr/>
                    <a:lstStyle/>
                    <a:p>
                      <a:r>
                        <a:rPr lang="en-US" b="1">
                          <a:latin typeface="Times New Roman"/>
                        </a:rPr>
                        <a:t>2100 mm</a:t>
                      </a:r>
                      <a:endParaRPr lang="en-US" b="1" dirty="0">
                        <a:latin typeface="Times New Roman"/>
                      </a:endParaRPr>
                    </a:p>
                  </a:txBody>
                  <a:tcPr/>
                </a:tc>
                <a:extLst>
                  <a:ext uri="{0D108BD9-81ED-4DB2-BD59-A6C34878D82A}">
                    <a16:rowId xmlns:a16="http://schemas.microsoft.com/office/drawing/2014/main" val="1761977655"/>
                  </a:ext>
                </a:extLst>
              </a:tr>
              <a:tr h="622170">
                <a:tc>
                  <a:txBody>
                    <a:bodyPr/>
                    <a:lstStyle/>
                    <a:p>
                      <a:r>
                        <a:rPr lang="en-US" b="1">
                          <a:latin typeface="Times New Roman"/>
                        </a:rPr>
                        <a:t>Stages of the gearbox</a:t>
                      </a:r>
                      <a:endParaRPr lang="en-US" b="1" dirty="0">
                        <a:latin typeface="Times New Roman"/>
                      </a:endParaRPr>
                    </a:p>
                  </a:txBody>
                  <a:tcPr/>
                </a:tc>
                <a:tc>
                  <a:txBody>
                    <a:bodyPr/>
                    <a:lstStyle/>
                    <a:p>
                      <a:r>
                        <a:rPr lang="en-US" b="1">
                          <a:latin typeface="Times New Roman"/>
                        </a:rPr>
                        <a:t>3</a:t>
                      </a:r>
                      <a:endParaRPr lang="en-US" b="1" dirty="0">
                        <a:latin typeface="Times New Roman"/>
                      </a:endParaRPr>
                    </a:p>
                  </a:txBody>
                  <a:tcPr/>
                </a:tc>
                <a:extLst>
                  <a:ext uri="{0D108BD9-81ED-4DB2-BD59-A6C34878D82A}">
                    <a16:rowId xmlns:a16="http://schemas.microsoft.com/office/drawing/2014/main" val="717394659"/>
                  </a:ext>
                </a:extLst>
              </a:tr>
              <a:tr h="622170">
                <a:tc>
                  <a:txBody>
                    <a:bodyPr/>
                    <a:lstStyle/>
                    <a:p>
                      <a:r>
                        <a:rPr lang="en-US" b="1">
                          <a:latin typeface="Times New Roman"/>
                        </a:rPr>
                        <a:t>Efficiency</a:t>
                      </a:r>
                      <a:r>
                        <a:rPr lang="en-US" b="1" dirty="0">
                          <a:latin typeface="Times New Roman"/>
                        </a:rPr>
                        <a:t> </a:t>
                      </a:r>
                    </a:p>
                  </a:txBody>
                  <a:tcPr/>
                </a:tc>
                <a:tc>
                  <a:txBody>
                    <a:bodyPr/>
                    <a:lstStyle/>
                    <a:p>
                      <a:r>
                        <a:rPr lang="en-US" b="1">
                          <a:latin typeface="Times New Roman"/>
                        </a:rPr>
                        <a:t>0.97 %</a:t>
                      </a:r>
                      <a:endParaRPr lang="en-US" b="1" dirty="0">
                        <a:latin typeface="Times New Roman"/>
                      </a:endParaRPr>
                    </a:p>
                  </a:txBody>
                  <a:tcPr/>
                </a:tc>
                <a:extLst>
                  <a:ext uri="{0D108BD9-81ED-4DB2-BD59-A6C34878D82A}">
                    <a16:rowId xmlns:a16="http://schemas.microsoft.com/office/drawing/2014/main" val="3992243240"/>
                  </a:ext>
                </a:extLst>
              </a:tr>
            </a:tbl>
          </a:graphicData>
        </a:graphic>
      </p:graphicFrame>
    </p:spTree>
    <p:extLst>
      <p:ext uri="{BB962C8B-B14F-4D97-AF65-F5344CB8AC3E}">
        <p14:creationId xmlns:p14="http://schemas.microsoft.com/office/powerpoint/2010/main" val="1655431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91E93-929A-3027-25E6-0A3789BC1E37}"/>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8DCF8436-AEE3-840C-3D50-91F373BC4C4A}"/>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13">
            <a:extLst>
              <a:ext uri="{FF2B5EF4-FFF2-40B4-BE49-F238E27FC236}">
                <a16:creationId xmlns:a16="http://schemas.microsoft.com/office/drawing/2014/main" id="{54DA9754-5D95-A76E-46EF-012D7DD819CB}"/>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5F009F85-33DC-B7D5-EA27-3C8A6653DBE5}"/>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8B8BF9BD-8E4B-2EE7-3B5F-11921D7E2747}"/>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i-FI">
                <a:solidFill>
                  <a:srgbClr val="000000"/>
                </a:solidFill>
                <a:latin typeface="Times New Roman"/>
                <a:cs typeface="Times New Roman"/>
              </a:rPr>
              <a:t>Md </a:t>
            </a:r>
            <a:r>
              <a:rPr lang="fi-FI" err="1">
                <a:solidFill>
                  <a:srgbClr val="000000"/>
                </a:solidFill>
                <a:latin typeface="Times New Roman"/>
                <a:cs typeface="Times New Roman"/>
              </a:rPr>
              <a:t>Razaul</a:t>
            </a:r>
            <a:r>
              <a:rPr lang="fi-FI">
                <a:solidFill>
                  <a:srgbClr val="000000"/>
                </a:solidFill>
                <a:latin typeface="Times New Roman"/>
                <a:cs typeface="Times New Roman"/>
              </a:rPr>
              <a:t> Karim Rahat</a:t>
            </a:r>
            <a:endParaRPr lang="en-US"/>
          </a:p>
        </p:txBody>
      </p:sp>
      <p:sp>
        <p:nvSpPr>
          <p:cNvPr id="19" name="TextBox 18">
            <a:extLst>
              <a:ext uri="{FF2B5EF4-FFF2-40B4-BE49-F238E27FC236}">
                <a16:creationId xmlns:a16="http://schemas.microsoft.com/office/drawing/2014/main" id="{8B629FDF-830E-E64D-43DD-98522FAC576D}"/>
              </a:ext>
            </a:extLst>
          </p:cNvPr>
          <p:cNvSpPr txBox="1"/>
          <p:nvPr/>
        </p:nvSpPr>
        <p:spPr>
          <a:xfrm>
            <a:off x="473320" y="1376739"/>
            <a:ext cx="11218984" cy="6617196"/>
          </a:xfrm>
          <a:prstGeom prst="rect">
            <a:avLst/>
          </a:prstGeom>
          <a:noFill/>
        </p:spPr>
        <p:txBody>
          <a:bodyPr wrap="square" lIns="91440" tIns="45720" rIns="91440" bIns="45720" rtlCol="0" anchor="t">
            <a:spAutoFit/>
          </a:bodyPr>
          <a:lstStyle/>
          <a:p>
            <a:r>
              <a:rPr lang="en-US" dirty="0">
                <a:latin typeface="Times New Roman"/>
                <a:ea typeface="+mn-lt"/>
                <a:cs typeface="+mn-lt"/>
              </a:rPr>
              <a:t>Torque transfer</a:t>
            </a:r>
            <a:endParaRPr lang="en-US" dirty="0">
              <a:latin typeface="Times New Roman"/>
            </a:endParaRPr>
          </a:p>
          <a:p>
            <a:r>
              <a:rPr lang="en-US" dirty="0">
                <a:latin typeface="Times New Roman"/>
                <a:cs typeface="Times New Roman"/>
              </a:rPr>
              <a:t>These values considered the losses of the different electrical components like generator, converter, and transformer. From this torque and the efficiency (97%) and ratio (120) of the gearbox, the nominal torque at the low-speed shaft 𝑀𝑁,𝑙𝑠𝑠 can be calculated as following</a:t>
            </a:r>
            <a:endParaRPr lang="en-US" dirty="0">
              <a:latin typeface="Times New Roman"/>
            </a:endParaRPr>
          </a:p>
          <a:p>
            <a:endParaRPr lang="en-US" b="1">
              <a:latin typeface="Times New Roman"/>
              <a:cs typeface="Times New Roman"/>
            </a:endParaRPr>
          </a:p>
          <a:p>
            <a:endParaRPr lang="en-US" b="1" u="sng">
              <a:latin typeface="Times New Roman"/>
              <a:cs typeface="Times New Roman"/>
            </a:endParaRPr>
          </a:p>
          <a:p>
            <a:endParaRPr lang="en-US">
              <a:latin typeface="Aptos"/>
              <a:cs typeface="Times New Roman"/>
            </a:endParaRPr>
          </a:p>
          <a:p>
            <a:r>
              <a:rPr lang="en-US" dirty="0">
                <a:latin typeface="Aptos"/>
                <a:cs typeface="Times New Roman"/>
              </a:rPr>
              <a:t>                                                                      </a:t>
            </a:r>
            <a:r>
              <a:rPr lang="en-US" dirty="0">
                <a:latin typeface="Times New Roman"/>
                <a:cs typeface="Times New Roman"/>
              </a:rPr>
              <a:t>41.9 *120 / 0.97 = </a:t>
            </a:r>
            <a:r>
              <a:rPr lang="en-US" sz="2000" b="1" u="sng" dirty="0">
                <a:latin typeface="Times New Roman"/>
                <a:cs typeface="Times New Roman"/>
              </a:rPr>
              <a:t> 5,183.50 </a:t>
            </a:r>
            <a:r>
              <a:rPr lang="en-US" sz="2000" b="1" u="sng" dirty="0" err="1">
                <a:latin typeface="Times New Roman"/>
                <a:cs typeface="Times New Roman"/>
              </a:rPr>
              <a:t>KNm</a:t>
            </a:r>
            <a:endParaRPr lang="en-US" sz="2000" b="1" u="sng" dirty="0">
              <a:latin typeface="Times New Roman"/>
              <a:cs typeface="Times New Roman"/>
            </a:endParaRPr>
          </a:p>
          <a:p>
            <a:endParaRPr lang="en-US">
              <a:latin typeface="Aptos"/>
              <a:cs typeface="Times New Roman"/>
            </a:endParaRPr>
          </a:p>
          <a:p>
            <a:endParaRPr lang="en-US">
              <a:latin typeface="Aptos"/>
              <a:cs typeface="Times New Roman"/>
            </a:endParaRPr>
          </a:p>
          <a:p>
            <a:endParaRPr lang="en-US">
              <a:latin typeface="Aptos"/>
              <a:cs typeface="Times New Roman"/>
            </a:endParaRPr>
          </a:p>
          <a:p>
            <a:r>
              <a:rPr lang="en-US" dirty="0">
                <a:latin typeface="Times New Roman"/>
                <a:ea typeface="+mn-lt"/>
                <a:cs typeface="+mn-lt"/>
              </a:rPr>
              <a:t>Torque overload protection</a:t>
            </a:r>
            <a:endParaRPr lang="en-US" dirty="0">
              <a:latin typeface="Times New Roman"/>
            </a:endParaRPr>
          </a:p>
          <a:p>
            <a:r>
              <a:rPr lang="en-US" dirty="0">
                <a:latin typeface="Times New Roman"/>
                <a:ea typeface="+mn-lt"/>
                <a:cs typeface="+mn-lt"/>
              </a:rPr>
              <a:t>For this, a breakdown torque of the coupling of </a:t>
            </a:r>
            <a:r>
              <a:rPr lang="en-US" sz="2000" b="1" u="sng" dirty="0">
                <a:latin typeface="Times New Roman"/>
                <a:ea typeface="+mn-lt"/>
                <a:cs typeface="+mn-lt"/>
              </a:rPr>
              <a:t>2.5 times</a:t>
            </a:r>
            <a:r>
              <a:rPr lang="en-US" dirty="0">
                <a:latin typeface="Times New Roman"/>
                <a:ea typeface="+mn-lt"/>
                <a:cs typeface="+mn-lt"/>
              </a:rPr>
              <a:t> the nominal torque is required by industry experience. The components behind the coupling are designed to withstand a higher torque than this breakdown torque, so that the coupling will fail first and the other components are protected in cases of overloads. </a:t>
            </a:r>
            <a:endParaRPr lang="en-US" dirty="0">
              <a:latin typeface="Times New Roman"/>
            </a:endParaRPr>
          </a:p>
          <a:p>
            <a:endParaRPr lang="en-US">
              <a:latin typeface="Aptos"/>
              <a:cs typeface="Times New Roman"/>
            </a:endParaRPr>
          </a:p>
          <a:p>
            <a:r>
              <a:rPr lang="en-US" sz="2000" b="1" u="sng" dirty="0" err="1">
                <a:latin typeface="Times New Roman"/>
                <a:cs typeface="Times New Roman"/>
              </a:rPr>
              <a:t>Mn,lss</a:t>
            </a:r>
            <a:r>
              <a:rPr lang="en-US" sz="2000" b="1" u="sng" dirty="0">
                <a:latin typeface="Times New Roman"/>
                <a:cs typeface="Times New Roman"/>
              </a:rPr>
              <a:t> * 2.5 = 12,958.75 </a:t>
            </a:r>
            <a:r>
              <a:rPr lang="en-US" sz="2000" b="1" u="sng">
                <a:latin typeface="Times New Roman"/>
                <a:cs typeface="Times New Roman"/>
              </a:rPr>
              <a:t>KNm - Breakdown</a:t>
            </a:r>
          </a:p>
          <a:p>
            <a:endParaRPr lang="en-US">
              <a:latin typeface="Aptos"/>
              <a:cs typeface="Times New Roman"/>
            </a:endParaRPr>
          </a:p>
          <a:p>
            <a:endParaRPr lang="en-US">
              <a:latin typeface="Aptos"/>
              <a:cs typeface="Times New Roman"/>
            </a:endParaRPr>
          </a:p>
          <a:p>
            <a:endParaRPr lang="en-US">
              <a:latin typeface="Times New Roman"/>
              <a:cs typeface="Times New Roman"/>
            </a:endParaRPr>
          </a:p>
          <a:p>
            <a:pPr marL="285750" indent="-285750">
              <a:buFont typeface="Arial" panose="020B0604020202020204" pitchFamily="34" charset="0"/>
              <a:buChar char="•"/>
            </a:pPr>
            <a:endParaRPr lang="en-US">
              <a:cs typeface="Times New Roman"/>
            </a:endParaRPr>
          </a:p>
          <a:p>
            <a:endParaRPr lang="en-US">
              <a:cs typeface="Times New Roman"/>
            </a:endParaRPr>
          </a:p>
          <a:p>
            <a:pPr marL="285750" indent="-285750">
              <a:buFont typeface="Arial" panose="020B0604020202020204" pitchFamily="34" charset="0"/>
              <a:buChar char="•"/>
            </a:pPr>
            <a:endParaRPr lang="en-US"/>
          </a:p>
        </p:txBody>
      </p:sp>
      <p:cxnSp>
        <p:nvCxnSpPr>
          <p:cNvPr id="6" name="Straight Connector 5">
            <a:extLst>
              <a:ext uri="{FF2B5EF4-FFF2-40B4-BE49-F238E27FC236}">
                <a16:creationId xmlns:a16="http://schemas.microsoft.com/office/drawing/2014/main" id="{8122B598-ECF4-7443-35A0-66AC6958B397}"/>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3" name="Title 2">
            <a:extLst>
              <a:ext uri="{FF2B5EF4-FFF2-40B4-BE49-F238E27FC236}">
                <a16:creationId xmlns:a16="http://schemas.microsoft.com/office/drawing/2014/main" id="{D2D09E5E-49FC-358F-578F-28A92D771A4D}"/>
              </a:ext>
            </a:extLst>
          </p:cNvPr>
          <p:cNvSpPr>
            <a:spLocks noGrp="1"/>
          </p:cNvSpPr>
          <p:nvPr>
            <p:ph type="title"/>
          </p:nvPr>
        </p:nvSpPr>
        <p:spPr>
          <a:xfrm>
            <a:off x="592540" y="145123"/>
            <a:ext cx="10515600" cy="1325563"/>
          </a:xfrm>
        </p:spPr>
        <p:txBody>
          <a:bodyPr/>
          <a:lstStyle/>
          <a:p>
            <a:r>
              <a:rPr lang="en-US" sz="2400" dirty="0">
                <a:latin typeface="Times New Roman"/>
                <a:cs typeface="Times New Roman"/>
              </a:rPr>
              <a:t>                                        </a:t>
            </a:r>
            <a:r>
              <a:rPr lang="en-US" sz="2400" b="1">
                <a:latin typeface="Times New Roman"/>
                <a:cs typeface="Times New Roman"/>
              </a:rPr>
              <a:t>    Gearbox Torque calculation</a:t>
            </a:r>
          </a:p>
        </p:txBody>
      </p:sp>
      <p:sp>
        <p:nvSpPr>
          <p:cNvPr id="4" name="Slide Number Placeholder 5">
            <a:extLst>
              <a:ext uri="{FF2B5EF4-FFF2-40B4-BE49-F238E27FC236}">
                <a16:creationId xmlns:a16="http://schemas.microsoft.com/office/drawing/2014/main" id="{58052C51-E1F4-36C0-6A65-BC51F86A4DC9}"/>
              </a:ext>
            </a:extLst>
          </p:cNvPr>
          <p:cNvSpPr>
            <a:spLocks noGrp="1"/>
          </p:cNvSpPr>
          <p:nvPr>
            <p:ph type="sldNum" sz="quarter" idx="12"/>
          </p:nvPr>
        </p:nvSpPr>
        <p:spPr>
          <a:xfrm>
            <a:off x="5851751" y="6542723"/>
            <a:ext cx="560384" cy="321994"/>
          </a:xfrm>
        </p:spPr>
        <p:txBody>
          <a:bodyPr/>
          <a:lstStyle/>
          <a:p>
            <a:fld id="{013F6232-4F06-48BA-8F69-BF531F607829}" type="slidenum">
              <a:rPr lang="en-GB" sz="1400" smtClean="0">
                <a:solidFill>
                  <a:schemeClr val="bg1"/>
                </a:solidFill>
              </a:rPr>
              <a:pPr/>
              <a:t>6</a:t>
            </a:fld>
            <a:endParaRPr lang="en-GB" sz="1400">
              <a:solidFill>
                <a:schemeClr val="bg1"/>
              </a:solidFill>
            </a:endParaRPr>
          </a:p>
        </p:txBody>
      </p:sp>
      <p:sp>
        <p:nvSpPr>
          <p:cNvPr id="8" name="Rechteck 17">
            <a:extLst>
              <a:ext uri="{FF2B5EF4-FFF2-40B4-BE49-F238E27FC236}">
                <a16:creationId xmlns:a16="http://schemas.microsoft.com/office/drawing/2014/main" id="{AEC0EC17-B9C3-2ACF-5996-5741634A97F2}"/>
              </a:ext>
            </a:extLst>
          </p:cNvPr>
          <p:cNvSpPr/>
          <p:nvPr/>
        </p:nvSpPr>
        <p:spPr>
          <a:xfrm>
            <a:off x="8057951" y="6581315"/>
            <a:ext cx="3969268" cy="233553"/>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400" err="1">
                <a:solidFill>
                  <a:srgbClr val="000000"/>
                </a:solidFill>
                <a:latin typeface="Times New Roman"/>
                <a:cs typeface="Times New Roman"/>
              </a:rPr>
              <a:t>Gearbox</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Brake</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Coupling</a:t>
            </a:r>
            <a:endParaRPr lang="en-US" sz="1400" err="1"/>
          </a:p>
        </p:txBody>
      </p:sp>
      <p:sp>
        <p:nvSpPr>
          <p:cNvPr id="13" name="Textplatzhalter 9">
            <a:extLst>
              <a:ext uri="{FF2B5EF4-FFF2-40B4-BE49-F238E27FC236}">
                <a16:creationId xmlns:a16="http://schemas.microsoft.com/office/drawing/2014/main" id="{C32B3678-627B-25E0-E031-D79C398C4AF8}"/>
              </a:ext>
            </a:extLst>
          </p:cNvPr>
          <p:cNvSpPr>
            <a:spLocks noGrp="1"/>
          </p:cNvSpPr>
          <p:nvPr/>
        </p:nvSpPr>
        <p:spPr>
          <a:xfrm>
            <a:off x="-1765360" y="6520981"/>
            <a:ext cx="5596085" cy="365125"/>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de-DE" sz="1200" kern="1200" dirty="0" smtClean="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solidFill>
                  <a:schemeClr val="tx1"/>
                </a:solidFill>
                <a:latin typeface="Times New Roman"/>
                <a:cs typeface="Times New Roman"/>
              </a:rPr>
              <a:t>23-12-2025</a:t>
            </a:r>
          </a:p>
        </p:txBody>
      </p:sp>
      <p:pic>
        <p:nvPicPr>
          <p:cNvPr id="2" name="Picture 1" descr="A black and white image of a number of letters&#10;&#10;AI-generated content may be incorrect.">
            <a:extLst>
              <a:ext uri="{FF2B5EF4-FFF2-40B4-BE49-F238E27FC236}">
                <a16:creationId xmlns:a16="http://schemas.microsoft.com/office/drawing/2014/main" id="{B2EEB5F5-5131-165F-8C3B-59DFF817A3AD}"/>
              </a:ext>
            </a:extLst>
          </p:cNvPr>
          <p:cNvPicPr>
            <a:picLocks noChangeAspect="1"/>
          </p:cNvPicPr>
          <p:nvPr/>
        </p:nvPicPr>
        <p:blipFill>
          <a:blip r:embed="rId2"/>
          <a:stretch>
            <a:fillRect/>
          </a:stretch>
        </p:blipFill>
        <p:spPr>
          <a:xfrm>
            <a:off x="597530" y="3058048"/>
            <a:ext cx="3209925" cy="971550"/>
          </a:xfrm>
          <a:prstGeom prst="rect">
            <a:avLst/>
          </a:prstGeom>
        </p:spPr>
      </p:pic>
    </p:spTree>
    <p:extLst>
      <p:ext uri="{BB962C8B-B14F-4D97-AF65-F5344CB8AC3E}">
        <p14:creationId xmlns:p14="http://schemas.microsoft.com/office/powerpoint/2010/main" val="3652314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F65A2-C85B-329E-6751-4D5CB7BBC190}"/>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D7C25709-CBC6-67F2-C55B-61030D79998A}"/>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13">
            <a:extLst>
              <a:ext uri="{FF2B5EF4-FFF2-40B4-BE49-F238E27FC236}">
                <a16:creationId xmlns:a16="http://schemas.microsoft.com/office/drawing/2014/main" id="{C846CB9F-3498-C369-3F06-DD61DA5767F6}"/>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82E1E265-A7A7-8814-2F95-E87D9FE0F246}"/>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3C3A0EAF-C5A6-542F-BA80-AF1E185E32A0}"/>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i-FI" dirty="0">
              <a:solidFill>
                <a:srgbClr val="000000"/>
              </a:solidFill>
              <a:latin typeface="Times New Roman"/>
              <a:cs typeface="Times New Roman"/>
            </a:endParaRPr>
          </a:p>
        </p:txBody>
      </p:sp>
      <p:sp>
        <p:nvSpPr>
          <p:cNvPr id="5" name="Slide Number Placeholder 5">
            <a:extLst>
              <a:ext uri="{FF2B5EF4-FFF2-40B4-BE49-F238E27FC236}">
                <a16:creationId xmlns:a16="http://schemas.microsoft.com/office/drawing/2014/main" id="{FA30AD95-0962-8208-131C-262979BEDB66}"/>
              </a:ext>
            </a:extLst>
          </p:cNvPr>
          <p:cNvSpPr>
            <a:spLocks noGrp="1"/>
          </p:cNvSpPr>
          <p:nvPr>
            <p:ph type="sldNum" sz="quarter" idx="12"/>
          </p:nvPr>
        </p:nvSpPr>
        <p:spPr>
          <a:xfrm>
            <a:off x="5952392" y="6513969"/>
            <a:ext cx="287215" cy="365125"/>
          </a:xfrm>
        </p:spPr>
        <p:txBody>
          <a:bodyPr/>
          <a:lstStyle/>
          <a:p>
            <a:fld id="{013F6232-4F06-48BA-8F69-BF531F607829}" type="slidenum">
              <a:rPr lang="en-GB" sz="1400" smtClean="0">
                <a:solidFill>
                  <a:schemeClr val="bg1"/>
                </a:solidFill>
              </a:rPr>
              <a:pPr/>
              <a:t>7</a:t>
            </a:fld>
            <a:endParaRPr lang="en-GB" sz="1400">
              <a:solidFill>
                <a:schemeClr val="bg1"/>
              </a:solidFill>
            </a:endParaRPr>
          </a:p>
        </p:txBody>
      </p:sp>
      <p:sp>
        <p:nvSpPr>
          <p:cNvPr id="2" name="Titel 1">
            <a:extLst>
              <a:ext uri="{FF2B5EF4-FFF2-40B4-BE49-F238E27FC236}">
                <a16:creationId xmlns:a16="http://schemas.microsoft.com/office/drawing/2014/main" id="{3329A4A7-5BEC-420B-DADC-898550CDBD0D}"/>
              </a:ext>
            </a:extLst>
          </p:cNvPr>
          <p:cNvSpPr>
            <a:spLocks noGrp="1"/>
          </p:cNvSpPr>
          <p:nvPr>
            <p:ph type="title"/>
          </p:nvPr>
        </p:nvSpPr>
        <p:spPr>
          <a:xfrm>
            <a:off x="484418" y="502853"/>
            <a:ext cx="11184418" cy="712728"/>
          </a:xfrm>
        </p:spPr>
        <p:txBody>
          <a:bodyPr>
            <a:normAutofit/>
          </a:bodyPr>
          <a:lstStyle/>
          <a:p>
            <a:pPr algn="ctr"/>
            <a:r>
              <a:rPr lang="de-DE" sz="2400" b="1">
                <a:latin typeface="Times New Roman"/>
                <a:ea typeface="+mj-lt"/>
                <a:cs typeface="+mj-lt"/>
              </a:rPr>
              <a:t>Gears geometry calculation</a:t>
            </a:r>
            <a:endParaRPr lang="en-US" b="1">
              <a:latin typeface="Times New Roman"/>
            </a:endParaRPr>
          </a:p>
        </p:txBody>
      </p:sp>
      <p:cxnSp>
        <p:nvCxnSpPr>
          <p:cNvPr id="6" name="Straight Connector 5">
            <a:extLst>
              <a:ext uri="{FF2B5EF4-FFF2-40B4-BE49-F238E27FC236}">
                <a16:creationId xmlns:a16="http://schemas.microsoft.com/office/drawing/2014/main" id="{331AF71A-1951-7BE4-518F-E90A24DF5BE7}"/>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8" name="Rechteck 17">
            <a:extLst>
              <a:ext uri="{FF2B5EF4-FFF2-40B4-BE49-F238E27FC236}">
                <a16:creationId xmlns:a16="http://schemas.microsoft.com/office/drawing/2014/main" id="{88D9FBC2-AD23-2B24-2345-70EF53D5670F}"/>
              </a:ext>
            </a:extLst>
          </p:cNvPr>
          <p:cNvSpPr/>
          <p:nvPr/>
        </p:nvSpPr>
        <p:spPr>
          <a:xfrm>
            <a:off x="8057951" y="6581315"/>
            <a:ext cx="3969268" cy="233553"/>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400" err="1">
                <a:solidFill>
                  <a:srgbClr val="000000"/>
                </a:solidFill>
                <a:latin typeface="Times New Roman"/>
                <a:cs typeface="Times New Roman"/>
              </a:rPr>
              <a:t>Gearbox</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Brake</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Coupling</a:t>
            </a:r>
            <a:endParaRPr lang="en-US" sz="1400" err="1"/>
          </a:p>
        </p:txBody>
      </p:sp>
      <p:sp>
        <p:nvSpPr>
          <p:cNvPr id="14" name="Textplatzhalter 9">
            <a:extLst>
              <a:ext uri="{FF2B5EF4-FFF2-40B4-BE49-F238E27FC236}">
                <a16:creationId xmlns:a16="http://schemas.microsoft.com/office/drawing/2014/main" id="{262E037F-4251-3806-C787-BB91DAE7947C}"/>
              </a:ext>
            </a:extLst>
          </p:cNvPr>
          <p:cNvSpPr>
            <a:spLocks noGrp="1"/>
          </p:cNvSpPr>
          <p:nvPr/>
        </p:nvSpPr>
        <p:spPr>
          <a:xfrm>
            <a:off x="-1765360" y="6520981"/>
            <a:ext cx="5596085" cy="365125"/>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de-DE" sz="1200" kern="1200" dirty="0" smtClean="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solidFill>
                  <a:schemeClr val="tx1"/>
                </a:solidFill>
                <a:latin typeface="Times New Roman"/>
                <a:cs typeface="Times New Roman"/>
              </a:rPr>
              <a:t>23-12-2025</a:t>
            </a:r>
          </a:p>
        </p:txBody>
      </p:sp>
      <p:sp>
        <p:nvSpPr>
          <p:cNvPr id="3" name="Content Placeholder 2">
            <a:extLst>
              <a:ext uri="{FF2B5EF4-FFF2-40B4-BE49-F238E27FC236}">
                <a16:creationId xmlns:a16="http://schemas.microsoft.com/office/drawing/2014/main" id="{053152DB-89F0-22D4-3ECB-31D79F387F7A}"/>
              </a:ext>
            </a:extLst>
          </p:cNvPr>
          <p:cNvSpPr>
            <a:spLocks noGrp="1"/>
          </p:cNvSpPr>
          <p:nvPr/>
        </p:nvSpPr>
        <p:spPr>
          <a:xfrm>
            <a:off x="838200" y="1388226"/>
            <a:ext cx="10515600" cy="4911191"/>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800">
              <a:latin typeface="Times New Roman"/>
              <a:cs typeface="Times New Roman"/>
            </a:endParaRPr>
          </a:p>
          <a:p>
            <a:endParaRPr lang="en-GB"/>
          </a:p>
        </p:txBody>
      </p:sp>
      <p:graphicFrame>
        <p:nvGraphicFramePr>
          <p:cNvPr id="7" name="Table 6">
            <a:extLst>
              <a:ext uri="{FF2B5EF4-FFF2-40B4-BE49-F238E27FC236}">
                <a16:creationId xmlns:a16="http://schemas.microsoft.com/office/drawing/2014/main" id="{E1CC316C-996E-2476-5F72-D808A3F0204E}"/>
              </a:ext>
            </a:extLst>
          </p:cNvPr>
          <p:cNvGraphicFramePr>
            <a:graphicFrameLocks noGrp="1"/>
          </p:cNvGraphicFramePr>
          <p:nvPr>
            <p:extLst>
              <p:ext uri="{D42A27DB-BD31-4B8C-83A1-F6EECF244321}">
                <p14:modId xmlns:p14="http://schemas.microsoft.com/office/powerpoint/2010/main" val="748801600"/>
              </p:ext>
            </p:extLst>
          </p:nvPr>
        </p:nvGraphicFramePr>
        <p:xfrm>
          <a:off x="501041" y="1179534"/>
          <a:ext cx="11153755" cy="5180384"/>
        </p:xfrm>
        <a:graphic>
          <a:graphicData uri="http://schemas.openxmlformats.org/drawingml/2006/table">
            <a:tbl>
              <a:tblPr firstRow="1" bandRow="1">
                <a:tableStyleId>{5C22544A-7EE6-4342-B048-85BDC9FD1C3A}</a:tableStyleId>
              </a:tblPr>
              <a:tblGrid>
                <a:gridCol w="2230754">
                  <a:extLst>
                    <a:ext uri="{9D8B030D-6E8A-4147-A177-3AD203B41FA5}">
                      <a16:colId xmlns:a16="http://schemas.microsoft.com/office/drawing/2014/main" val="3179689103"/>
                    </a:ext>
                  </a:extLst>
                </a:gridCol>
                <a:gridCol w="2787461">
                  <a:extLst>
                    <a:ext uri="{9D8B030D-6E8A-4147-A177-3AD203B41FA5}">
                      <a16:colId xmlns:a16="http://schemas.microsoft.com/office/drawing/2014/main" val="3165096790"/>
                    </a:ext>
                  </a:extLst>
                </a:gridCol>
                <a:gridCol w="2269189">
                  <a:extLst>
                    <a:ext uri="{9D8B030D-6E8A-4147-A177-3AD203B41FA5}">
                      <a16:colId xmlns:a16="http://schemas.microsoft.com/office/drawing/2014/main" val="136614538"/>
                    </a:ext>
                  </a:extLst>
                </a:gridCol>
                <a:gridCol w="2283198">
                  <a:extLst>
                    <a:ext uri="{9D8B030D-6E8A-4147-A177-3AD203B41FA5}">
                      <a16:colId xmlns:a16="http://schemas.microsoft.com/office/drawing/2014/main" val="589489851"/>
                    </a:ext>
                  </a:extLst>
                </a:gridCol>
                <a:gridCol w="1583153">
                  <a:extLst>
                    <a:ext uri="{9D8B030D-6E8A-4147-A177-3AD203B41FA5}">
                      <a16:colId xmlns:a16="http://schemas.microsoft.com/office/drawing/2014/main" val="1690002853"/>
                    </a:ext>
                  </a:extLst>
                </a:gridCol>
              </a:tblGrid>
              <a:tr h="647548">
                <a:tc>
                  <a:txBody>
                    <a:bodyPr/>
                    <a:lstStyle/>
                    <a:p>
                      <a:r>
                        <a:rPr lang="en-US" b="1">
                          <a:latin typeface="Times New Roman"/>
                        </a:rPr>
                        <a:t>Parameter</a:t>
                      </a:r>
                    </a:p>
                  </a:txBody>
                  <a:tcPr/>
                </a:tc>
                <a:tc>
                  <a:txBody>
                    <a:bodyPr/>
                    <a:lstStyle/>
                    <a:p>
                      <a:r>
                        <a:rPr lang="en-US" b="1">
                          <a:latin typeface="Times New Roman"/>
                        </a:rPr>
                        <a:t>Formula</a:t>
                      </a:r>
                    </a:p>
                  </a:txBody>
                  <a:tcPr/>
                </a:tc>
                <a:tc>
                  <a:txBody>
                    <a:bodyPr/>
                    <a:lstStyle/>
                    <a:p>
                      <a:r>
                        <a:rPr lang="en-US" b="1">
                          <a:latin typeface="Times New Roman"/>
                        </a:rPr>
                        <a:t>1st stage</a:t>
                      </a:r>
                    </a:p>
                  </a:txBody>
                  <a:tcPr/>
                </a:tc>
                <a:tc>
                  <a:txBody>
                    <a:bodyPr/>
                    <a:lstStyle/>
                    <a:p>
                      <a:r>
                        <a:rPr lang="en-US" b="1">
                          <a:latin typeface="Times New Roman"/>
                        </a:rPr>
                        <a:t>2nd stage</a:t>
                      </a:r>
                    </a:p>
                  </a:txBody>
                  <a:tcPr/>
                </a:tc>
                <a:tc>
                  <a:txBody>
                    <a:bodyPr/>
                    <a:lstStyle/>
                    <a:p>
                      <a:r>
                        <a:rPr lang="en-US" b="1">
                          <a:latin typeface="Times New Roman"/>
                        </a:rPr>
                        <a:t>3rd stage</a:t>
                      </a:r>
                    </a:p>
                  </a:txBody>
                  <a:tcPr/>
                </a:tc>
                <a:extLst>
                  <a:ext uri="{0D108BD9-81ED-4DB2-BD59-A6C34878D82A}">
                    <a16:rowId xmlns:a16="http://schemas.microsoft.com/office/drawing/2014/main" val="510679705"/>
                  </a:ext>
                </a:extLst>
              </a:tr>
              <a:tr h="647548">
                <a:tc>
                  <a:txBody>
                    <a:bodyPr/>
                    <a:lstStyle/>
                    <a:p>
                      <a:r>
                        <a:rPr lang="en-US" b="1">
                          <a:latin typeface="Times New Roman"/>
                        </a:rPr>
                        <a:t>Input torque</a:t>
                      </a:r>
                    </a:p>
                  </a:txBody>
                  <a:tcPr/>
                </a:tc>
                <a:tc>
                  <a:txBody>
                    <a:bodyPr/>
                    <a:lstStyle/>
                    <a:p>
                      <a:pPr lvl="0">
                        <a:buNone/>
                      </a:pPr>
                      <a:endParaRPr lang="en-US" sz="1800" b="0" i="0" u="none" strike="noStrike" noProof="0"/>
                    </a:p>
                  </a:txBody>
                  <a:tcPr/>
                </a:tc>
                <a:tc>
                  <a:txBody>
                    <a:bodyPr/>
                    <a:lstStyle/>
                    <a:p>
                      <a:r>
                        <a:rPr lang="en-US" b="1">
                          <a:latin typeface="Times New Roman"/>
                        </a:rPr>
                        <a:t>5183.50</a:t>
                      </a:r>
                      <a:endParaRPr lang="en-US" b="1" dirty="0">
                        <a:latin typeface="Times New Roman"/>
                      </a:endParaRPr>
                    </a:p>
                  </a:txBody>
                  <a:tcPr/>
                </a:tc>
                <a:tc>
                  <a:txBody>
                    <a:bodyPr/>
                    <a:lstStyle/>
                    <a:p>
                      <a:r>
                        <a:rPr lang="en-US" b="1">
                          <a:latin typeface="Times New Roman"/>
                        </a:rPr>
                        <a:t>5276.90</a:t>
                      </a:r>
                      <a:endParaRPr lang="en-US" b="1" dirty="0">
                        <a:latin typeface="Times New Roman"/>
                      </a:endParaRPr>
                    </a:p>
                  </a:txBody>
                  <a:tcPr/>
                </a:tc>
                <a:tc>
                  <a:txBody>
                    <a:bodyPr/>
                    <a:lstStyle/>
                    <a:p>
                      <a:r>
                        <a:rPr lang="en-US" b="1">
                          <a:latin typeface="Times New Roman"/>
                        </a:rPr>
                        <a:t>NA</a:t>
                      </a:r>
                    </a:p>
                  </a:txBody>
                  <a:tcPr/>
                </a:tc>
                <a:extLst>
                  <a:ext uri="{0D108BD9-81ED-4DB2-BD59-A6C34878D82A}">
                    <a16:rowId xmlns:a16="http://schemas.microsoft.com/office/drawing/2014/main" val="2971137268"/>
                  </a:ext>
                </a:extLst>
              </a:tr>
              <a:tr h="647548">
                <a:tc>
                  <a:txBody>
                    <a:bodyPr/>
                    <a:lstStyle/>
                    <a:p>
                      <a:r>
                        <a:rPr lang="en-US" b="1">
                          <a:latin typeface="Times New Roman"/>
                        </a:rPr>
                        <a:t>Output torque</a:t>
                      </a:r>
                    </a:p>
                  </a:txBody>
                  <a:tcPr/>
                </a:tc>
                <a:tc>
                  <a:txBody>
                    <a:bodyPr/>
                    <a:lstStyle/>
                    <a:p>
                      <a:endParaRPr lang="en-US" b="1">
                        <a:latin typeface="Times New Roman"/>
                      </a:endParaRPr>
                    </a:p>
                  </a:txBody>
                  <a:tcPr/>
                </a:tc>
                <a:tc>
                  <a:txBody>
                    <a:bodyPr/>
                    <a:lstStyle/>
                    <a:p>
                      <a:r>
                        <a:rPr lang="en-US" b="1">
                          <a:latin typeface="Times New Roman"/>
                        </a:rPr>
                        <a:t>5276.90</a:t>
                      </a:r>
                      <a:endParaRPr lang="en-US" b="1" dirty="0">
                        <a:latin typeface="Times New Roman"/>
                      </a:endParaRPr>
                    </a:p>
                  </a:txBody>
                  <a:tcPr/>
                </a:tc>
                <a:tc>
                  <a:txBody>
                    <a:bodyPr/>
                    <a:lstStyle/>
                    <a:p>
                      <a:pPr lvl="0">
                        <a:buNone/>
                      </a:pPr>
                      <a:r>
                        <a:rPr lang="en-IN" sz="1800" b="1" i="0" u="sng" strike="noStrike" noProof="0">
                          <a:solidFill>
                            <a:srgbClr val="000000"/>
                          </a:solidFill>
                          <a:latin typeface="Times New Roman"/>
                        </a:rPr>
                        <a:t>5,769.791667</a:t>
                      </a:r>
                      <a:endParaRPr lang="en-US" sz="1800"/>
                    </a:p>
                  </a:txBody>
                  <a:tcPr/>
                </a:tc>
                <a:tc>
                  <a:txBody>
                    <a:bodyPr/>
                    <a:lstStyle/>
                    <a:p>
                      <a:r>
                        <a:rPr lang="en-US" b="1">
                          <a:latin typeface="Times New Roman"/>
                        </a:rPr>
                        <a:t>NA</a:t>
                      </a:r>
                    </a:p>
                  </a:txBody>
                  <a:tcPr/>
                </a:tc>
                <a:extLst>
                  <a:ext uri="{0D108BD9-81ED-4DB2-BD59-A6C34878D82A}">
                    <a16:rowId xmlns:a16="http://schemas.microsoft.com/office/drawing/2014/main" val="2862914690"/>
                  </a:ext>
                </a:extLst>
              </a:tr>
              <a:tr h="647548">
                <a:tc>
                  <a:txBody>
                    <a:bodyPr/>
                    <a:lstStyle/>
                    <a:p>
                      <a:r>
                        <a:rPr lang="en-US" b="1" dirty="0">
                          <a:latin typeface="Times New Roman"/>
                        </a:rPr>
                        <a:t>Pitch </a:t>
                      </a:r>
                      <a:r>
                        <a:rPr lang="en-US" b="1" dirty="0" err="1">
                          <a:latin typeface="Times New Roman"/>
                        </a:rPr>
                        <a:t>diameter,d</a:t>
                      </a:r>
                      <a:r>
                        <a:rPr lang="en-US" b="1" dirty="0">
                          <a:latin typeface="Times New Roman"/>
                        </a:rPr>
                        <a:t> (mm)</a:t>
                      </a:r>
                    </a:p>
                  </a:txBody>
                  <a:tcPr/>
                </a:tc>
                <a:tc>
                  <a:txBody>
                    <a:bodyPr/>
                    <a:lstStyle/>
                    <a:p>
                      <a:r>
                        <a:rPr lang="en-US" b="1" dirty="0">
                          <a:latin typeface="Times New Roman"/>
                        </a:rPr>
                        <a:t>m*</a:t>
                      </a:r>
                      <a:r>
                        <a:rPr lang="en-US" b="1" dirty="0" err="1">
                          <a:latin typeface="Times New Roman"/>
                        </a:rPr>
                        <a:t>zp</a:t>
                      </a:r>
                      <a:r>
                        <a:rPr lang="en-US" b="1" dirty="0">
                          <a:latin typeface="Times New Roman"/>
                        </a:rPr>
                        <a:t> m*zs  m*</a:t>
                      </a:r>
                      <a:r>
                        <a:rPr lang="en-US" b="1" dirty="0" err="1">
                          <a:latin typeface="Times New Roman"/>
                        </a:rPr>
                        <a:t>zr</a:t>
                      </a:r>
                    </a:p>
                  </a:txBody>
                  <a:tcPr/>
                </a:tc>
                <a:tc>
                  <a:txBody>
                    <a:bodyPr/>
                    <a:lstStyle/>
                    <a:p>
                      <a:r>
                        <a:rPr lang="en-US" b="1" dirty="0">
                          <a:latin typeface="Times New Roman"/>
                        </a:rPr>
                        <a:t>dr-1904 mm</a:t>
                      </a:r>
                    </a:p>
                  </a:txBody>
                  <a:tcPr/>
                </a:tc>
                <a:tc>
                  <a:txBody>
                    <a:bodyPr/>
                    <a:lstStyle/>
                    <a:p>
                      <a:pPr lvl="0">
                        <a:buNone/>
                      </a:pPr>
                      <a:r>
                        <a:rPr lang="en-US" sz="1800" b="1" i="0" u="none" strike="noStrike" noProof="0">
                          <a:solidFill>
                            <a:srgbClr val="000000"/>
                          </a:solidFill>
                          <a:latin typeface="Times New Roman"/>
                        </a:rPr>
                        <a:t>dr-1428 mm</a:t>
                      </a:r>
                    </a:p>
                  </a:txBody>
                  <a:tcPr/>
                </a:tc>
                <a:tc>
                  <a:txBody>
                    <a:bodyPr/>
                    <a:lstStyle/>
                    <a:p>
                      <a:r>
                        <a:rPr lang="en-US" b="1">
                          <a:latin typeface="Times New Roman"/>
                        </a:rPr>
                        <a:t>1200 and 336</a:t>
                      </a:r>
                    </a:p>
                  </a:txBody>
                  <a:tcPr/>
                </a:tc>
                <a:extLst>
                  <a:ext uri="{0D108BD9-81ED-4DB2-BD59-A6C34878D82A}">
                    <a16:rowId xmlns:a16="http://schemas.microsoft.com/office/drawing/2014/main" val="913762638"/>
                  </a:ext>
                </a:extLst>
              </a:tr>
              <a:tr h="647548">
                <a:tc>
                  <a:txBody>
                    <a:bodyPr/>
                    <a:lstStyle/>
                    <a:p>
                      <a:r>
                        <a:rPr lang="en-US" b="1" dirty="0">
                          <a:latin typeface="Times New Roman"/>
                        </a:rPr>
                        <a:t>Outer </a:t>
                      </a:r>
                      <a:r>
                        <a:rPr lang="en-US" b="1" dirty="0" err="1">
                          <a:latin typeface="Times New Roman"/>
                        </a:rPr>
                        <a:t>dia</a:t>
                      </a:r>
                      <a:r>
                        <a:rPr lang="en-US" b="1" dirty="0">
                          <a:latin typeface="Times New Roman"/>
                        </a:rPr>
                        <a:t> ,Do (mm)</a:t>
                      </a:r>
                    </a:p>
                  </a:txBody>
                  <a:tcPr/>
                </a:tc>
                <a:tc>
                  <a:txBody>
                    <a:bodyPr/>
                    <a:lstStyle/>
                    <a:p>
                      <a:pPr lvl="0">
                        <a:buNone/>
                      </a:pPr>
                      <a:r>
                        <a:rPr lang="en-US" b="1">
                          <a:latin typeface="Times New Roman"/>
                        </a:rPr>
                        <a:t>D0=(z+2).m</a:t>
                      </a:r>
                    </a:p>
                  </a:txBody>
                  <a:tcPr/>
                </a:tc>
                <a:tc>
                  <a:txBody>
                    <a:bodyPr/>
                    <a:lstStyle/>
                    <a:p>
                      <a:r>
                        <a:rPr lang="en-US" b="1">
                          <a:latin typeface="Times New Roman"/>
                        </a:rPr>
                        <a:t>dr-1964 mm</a:t>
                      </a:r>
                    </a:p>
                  </a:txBody>
                  <a:tcPr/>
                </a:tc>
                <a:tc>
                  <a:txBody>
                    <a:bodyPr/>
                    <a:lstStyle/>
                    <a:p>
                      <a:r>
                        <a:rPr lang="en-US" b="1">
                          <a:latin typeface="Times New Roman"/>
                        </a:rPr>
                        <a:t>dr-1488 mm</a:t>
                      </a:r>
                    </a:p>
                  </a:txBody>
                  <a:tcPr/>
                </a:tc>
                <a:tc>
                  <a:txBody>
                    <a:bodyPr/>
                    <a:lstStyle/>
                    <a:p>
                      <a:r>
                        <a:rPr lang="en-US" b="1">
                          <a:latin typeface="Times New Roman"/>
                        </a:rPr>
                        <a:t>NA</a:t>
                      </a:r>
                    </a:p>
                  </a:txBody>
                  <a:tcPr/>
                </a:tc>
                <a:extLst>
                  <a:ext uri="{0D108BD9-81ED-4DB2-BD59-A6C34878D82A}">
                    <a16:rowId xmlns:a16="http://schemas.microsoft.com/office/drawing/2014/main" val="1913237508"/>
                  </a:ext>
                </a:extLst>
              </a:tr>
              <a:tr h="647548">
                <a:tc>
                  <a:txBody>
                    <a:bodyPr/>
                    <a:lstStyle/>
                    <a:p>
                      <a:r>
                        <a:rPr lang="en-US" b="1" dirty="0" err="1">
                          <a:latin typeface="Times New Roman"/>
                        </a:rPr>
                        <a:t>Addendum,a</a:t>
                      </a:r>
                      <a:r>
                        <a:rPr lang="en-US" b="1" dirty="0">
                          <a:latin typeface="Times New Roman"/>
                        </a:rPr>
                        <a:t>(mm)</a:t>
                      </a:r>
                    </a:p>
                  </a:txBody>
                  <a:tcPr/>
                </a:tc>
                <a:tc>
                  <a:txBody>
                    <a:bodyPr/>
                    <a:lstStyle/>
                    <a:p>
                      <a:r>
                        <a:rPr lang="en-US" b="1">
                          <a:latin typeface="Times New Roman"/>
                        </a:rPr>
                        <a:t>a=m</a:t>
                      </a:r>
                    </a:p>
                  </a:txBody>
                  <a:tcPr/>
                </a:tc>
                <a:tc>
                  <a:txBody>
                    <a:bodyPr/>
                    <a:lstStyle/>
                    <a:p>
                      <a:r>
                        <a:rPr lang="en-US" b="1">
                          <a:latin typeface="Times New Roman"/>
                        </a:rPr>
                        <a:t>16</a:t>
                      </a:r>
                    </a:p>
                  </a:txBody>
                  <a:tcPr/>
                </a:tc>
                <a:tc>
                  <a:txBody>
                    <a:bodyPr/>
                    <a:lstStyle/>
                    <a:p>
                      <a:r>
                        <a:rPr lang="en-US" b="1">
                          <a:latin typeface="Times New Roman"/>
                        </a:rPr>
                        <a:t>14</a:t>
                      </a:r>
                    </a:p>
                  </a:txBody>
                  <a:tcPr/>
                </a:tc>
                <a:tc>
                  <a:txBody>
                    <a:bodyPr/>
                    <a:lstStyle/>
                    <a:p>
                      <a:r>
                        <a:rPr lang="en-US" b="1">
                          <a:latin typeface="Times New Roman"/>
                        </a:rPr>
                        <a:t>2</a:t>
                      </a:r>
                    </a:p>
                  </a:txBody>
                  <a:tcPr/>
                </a:tc>
                <a:extLst>
                  <a:ext uri="{0D108BD9-81ED-4DB2-BD59-A6C34878D82A}">
                    <a16:rowId xmlns:a16="http://schemas.microsoft.com/office/drawing/2014/main" val="184804060"/>
                  </a:ext>
                </a:extLst>
              </a:tr>
              <a:tr h="647548">
                <a:tc>
                  <a:txBody>
                    <a:bodyPr/>
                    <a:lstStyle/>
                    <a:p>
                      <a:r>
                        <a:rPr lang="en-US" b="1" dirty="0" err="1">
                          <a:latin typeface="Times New Roman"/>
                        </a:rPr>
                        <a:t>Dedendum,b</a:t>
                      </a:r>
                      <a:r>
                        <a:rPr lang="en-US" b="1" dirty="0">
                          <a:latin typeface="Times New Roman"/>
                        </a:rPr>
                        <a:t>(mm)</a:t>
                      </a:r>
                    </a:p>
                  </a:txBody>
                  <a:tcPr/>
                </a:tc>
                <a:tc>
                  <a:txBody>
                    <a:bodyPr/>
                    <a:lstStyle/>
                    <a:p>
                      <a:r>
                        <a:rPr lang="en-US" b="1">
                          <a:latin typeface="Times New Roman"/>
                        </a:rPr>
                        <a:t>b=1.25*m</a:t>
                      </a:r>
                    </a:p>
                  </a:txBody>
                  <a:tcPr/>
                </a:tc>
                <a:tc>
                  <a:txBody>
                    <a:bodyPr/>
                    <a:lstStyle/>
                    <a:p>
                      <a:r>
                        <a:rPr lang="en-US" b="1">
                          <a:latin typeface="Times New Roman"/>
                        </a:rPr>
                        <a:t>20</a:t>
                      </a:r>
                    </a:p>
                  </a:txBody>
                  <a:tcPr/>
                </a:tc>
                <a:tc>
                  <a:txBody>
                    <a:bodyPr/>
                    <a:lstStyle/>
                    <a:p>
                      <a:r>
                        <a:rPr lang="en-US" b="1">
                          <a:latin typeface="Times New Roman"/>
                        </a:rPr>
                        <a:t>17.5</a:t>
                      </a:r>
                    </a:p>
                  </a:txBody>
                  <a:tcPr/>
                </a:tc>
                <a:tc>
                  <a:txBody>
                    <a:bodyPr/>
                    <a:lstStyle/>
                    <a:p>
                      <a:r>
                        <a:rPr lang="en-US" b="1">
                          <a:latin typeface="Times New Roman"/>
                        </a:rPr>
                        <a:t>11.25</a:t>
                      </a:r>
                    </a:p>
                  </a:txBody>
                  <a:tcPr/>
                </a:tc>
                <a:extLst>
                  <a:ext uri="{0D108BD9-81ED-4DB2-BD59-A6C34878D82A}">
                    <a16:rowId xmlns:a16="http://schemas.microsoft.com/office/drawing/2014/main" val="3460739568"/>
                  </a:ext>
                </a:extLst>
              </a:tr>
              <a:tr h="647548">
                <a:tc>
                  <a:txBody>
                    <a:bodyPr/>
                    <a:lstStyle/>
                    <a:p>
                      <a:r>
                        <a:rPr lang="en-US" b="1">
                          <a:latin typeface="Times New Roman"/>
                        </a:rPr>
                        <a:t>Face width,(mm)</a:t>
                      </a:r>
                    </a:p>
                  </a:txBody>
                  <a:tcPr/>
                </a:tc>
                <a:tc>
                  <a:txBody>
                    <a:bodyPr/>
                    <a:lstStyle/>
                    <a:p>
                      <a:r>
                        <a:rPr lang="en-US" b="1">
                          <a:latin typeface="Times New Roman"/>
                        </a:rPr>
                        <a:t>10 * module</a:t>
                      </a:r>
                    </a:p>
                  </a:txBody>
                  <a:tcPr/>
                </a:tc>
                <a:tc>
                  <a:txBody>
                    <a:bodyPr/>
                    <a:lstStyle/>
                    <a:p>
                      <a:r>
                        <a:rPr lang="en-US" b="1">
                          <a:latin typeface="Times New Roman"/>
                        </a:rPr>
                        <a:t>160</a:t>
                      </a:r>
                    </a:p>
                  </a:txBody>
                  <a:tcPr/>
                </a:tc>
                <a:tc>
                  <a:txBody>
                    <a:bodyPr/>
                    <a:lstStyle/>
                    <a:p>
                      <a:r>
                        <a:rPr lang="en-US" b="1">
                          <a:latin typeface="Times New Roman"/>
                        </a:rPr>
                        <a:t>140</a:t>
                      </a:r>
                    </a:p>
                  </a:txBody>
                  <a:tcPr/>
                </a:tc>
                <a:tc>
                  <a:txBody>
                    <a:bodyPr/>
                    <a:lstStyle/>
                    <a:p>
                      <a:r>
                        <a:rPr lang="en-US" b="1">
                          <a:latin typeface="Times New Roman"/>
                        </a:rPr>
                        <a:t>120</a:t>
                      </a:r>
                    </a:p>
                  </a:txBody>
                  <a:tcPr/>
                </a:tc>
                <a:extLst>
                  <a:ext uri="{0D108BD9-81ED-4DB2-BD59-A6C34878D82A}">
                    <a16:rowId xmlns:a16="http://schemas.microsoft.com/office/drawing/2014/main" val="2994142544"/>
                  </a:ext>
                </a:extLst>
              </a:tr>
            </a:tbl>
          </a:graphicData>
        </a:graphic>
      </p:graphicFrame>
      <p:pic>
        <p:nvPicPr>
          <p:cNvPr id="4" name="Picture 3">
            <a:extLst>
              <a:ext uri="{FF2B5EF4-FFF2-40B4-BE49-F238E27FC236}">
                <a16:creationId xmlns:a16="http://schemas.microsoft.com/office/drawing/2014/main" id="{545CCDC1-58B6-82D6-C779-7AAA3BA2799C}"/>
              </a:ext>
            </a:extLst>
          </p:cNvPr>
          <p:cNvPicPr>
            <a:picLocks noChangeAspect="1"/>
          </p:cNvPicPr>
          <p:nvPr/>
        </p:nvPicPr>
        <p:blipFill>
          <a:blip r:embed="rId2"/>
          <a:stretch>
            <a:fillRect/>
          </a:stretch>
        </p:blipFill>
        <p:spPr>
          <a:xfrm>
            <a:off x="2916151" y="2534172"/>
            <a:ext cx="1495425" cy="495300"/>
          </a:xfrm>
          <a:prstGeom prst="rect">
            <a:avLst/>
          </a:prstGeom>
        </p:spPr>
      </p:pic>
      <p:pic>
        <p:nvPicPr>
          <p:cNvPr id="12" name="Picture 11">
            <a:extLst>
              <a:ext uri="{FF2B5EF4-FFF2-40B4-BE49-F238E27FC236}">
                <a16:creationId xmlns:a16="http://schemas.microsoft.com/office/drawing/2014/main" id="{343F9B16-0086-12F3-FDCB-D37F1029AE7D}"/>
              </a:ext>
            </a:extLst>
          </p:cNvPr>
          <p:cNvPicPr>
            <a:picLocks noChangeAspect="1"/>
          </p:cNvPicPr>
          <p:nvPr/>
        </p:nvPicPr>
        <p:blipFill>
          <a:blip r:embed="rId3"/>
          <a:stretch>
            <a:fillRect/>
          </a:stretch>
        </p:blipFill>
        <p:spPr>
          <a:xfrm>
            <a:off x="2817052" y="1980417"/>
            <a:ext cx="2027650" cy="308453"/>
          </a:xfrm>
          <a:prstGeom prst="rect">
            <a:avLst/>
          </a:prstGeom>
        </p:spPr>
      </p:pic>
    </p:spTree>
    <p:extLst>
      <p:ext uri="{BB962C8B-B14F-4D97-AF65-F5344CB8AC3E}">
        <p14:creationId xmlns:p14="http://schemas.microsoft.com/office/powerpoint/2010/main" val="2041848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A5AFF-1158-DD19-021E-AF41186E7E22}"/>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74F1FCAE-B9F0-B011-BCC4-56EB35D28FD5}"/>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13">
            <a:extLst>
              <a:ext uri="{FF2B5EF4-FFF2-40B4-BE49-F238E27FC236}">
                <a16:creationId xmlns:a16="http://schemas.microsoft.com/office/drawing/2014/main" id="{E7DB2098-848D-640A-D5F6-1212368DDF68}"/>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89717733-75CD-D18C-79D6-B13043BBA837}"/>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89A10AD1-6318-420A-9565-AFBA560C1E72}"/>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i-FI" dirty="0">
              <a:solidFill>
                <a:srgbClr val="000000"/>
              </a:solidFill>
              <a:latin typeface="Times New Roman"/>
              <a:cs typeface="Times New Roman"/>
            </a:endParaRPr>
          </a:p>
        </p:txBody>
      </p:sp>
      <p:sp>
        <p:nvSpPr>
          <p:cNvPr id="5" name="Slide Number Placeholder 5">
            <a:extLst>
              <a:ext uri="{FF2B5EF4-FFF2-40B4-BE49-F238E27FC236}">
                <a16:creationId xmlns:a16="http://schemas.microsoft.com/office/drawing/2014/main" id="{4D97A1DE-E1F3-62AB-4451-98AB250D549A}"/>
              </a:ext>
            </a:extLst>
          </p:cNvPr>
          <p:cNvSpPr>
            <a:spLocks noGrp="1"/>
          </p:cNvSpPr>
          <p:nvPr>
            <p:ph type="sldNum" sz="quarter" idx="12"/>
          </p:nvPr>
        </p:nvSpPr>
        <p:spPr>
          <a:xfrm>
            <a:off x="5952392" y="6513969"/>
            <a:ext cx="287215" cy="365125"/>
          </a:xfrm>
        </p:spPr>
        <p:txBody>
          <a:bodyPr/>
          <a:lstStyle/>
          <a:p>
            <a:fld id="{013F6232-4F06-48BA-8F69-BF531F607829}" type="slidenum">
              <a:rPr lang="en-GB" sz="1400" smtClean="0">
                <a:solidFill>
                  <a:schemeClr val="bg1"/>
                </a:solidFill>
              </a:rPr>
              <a:pPr/>
              <a:t>8</a:t>
            </a:fld>
            <a:endParaRPr lang="en-GB" sz="1400">
              <a:solidFill>
                <a:schemeClr val="bg1"/>
              </a:solidFill>
            </a:endParaRPr>
          </a:p>
        </p:txBody>
      </p:sp>
      <p:sp>
        <p:nvSpPr>
          <p:cNvPr id="2" name="Titel 1">
            <a:extLst>
              <a:ext uri="{FF2B5EF4-FFF2-40B4-BE49-F238E27FC236}">
                <a16:creationId xmlns:a16="http://schemas.microsoft.com/office/drawing/2014/main" id="{C2DC3C54-75AC-0AA3-6152-70ABE2341214}"/>
              </a:ext>
            </a:extLst>
          </p:cNvPr>
          <p:cNvSpPr>
            <a:spLocks noGrp="1"/>
          </p:cNvSpPr>
          <p:nvPr>
            <p:ph type="title"/>
          </p:nvPr>
        </p:nvSpPr>
        <p:spPr>
          <a:xfrm>
            <a:off x="484418" y="502853"/>
            <a:ext cx="11184418" cy="712728"/>
          </a:xfrm>
        </p:spPr>
        <p:txBody>
          <a:bodyPr>
            <a:normAutofit/>
          </a:bodyPr>
          <a:lstStyle/>
          <a:p>
            <a:pPr algn="ctr"/>
            <a:r>
              <a:rPr lang="de-DE" sz="2400" b="1" dirty="0">
                <a:latin typeface="Times New Roman"/>
                <a:cs typeface="Times New Roman"/>
              </a:rPr>
              <a:t>Bending and </a:t>
            </a:r>
            <a:r>
              <a:rPr lang="de-DE" sz="2400" b="1" dirty="0" err="1">
                <a:latin typeface="Times New Roman"/>
                <a:cs typeface="Times New Roman"/>
              </a:rPr>
              <a:t>contact</a:t>
            </a:r>
            <a:r>
              <a:rPr lang="de-DE" sz="2400" b="1" dirty="0">
                <a:latin typeface="Times New Roman"/>
                <a:cs typeface="Times New Roman"/>
              </a:rPr>
              <a:t> stress </a:t>
            </a:r>
            <a:r>
              <a:rPr lang="de-DE" sz="2400" b="1" dirty="0" err="1">
                <a:latin typeface="Times New Roman"/>
                <a:cs typeface="Times New Roman"/>
              </a:rPr>
              <a:t>for</a:t>
            </a:r>
            <a:r>
              <a:rPr lang="de-DE" sz="2400" b="1" dirty="0">
                <a:latin typeface="Times New Roman"/>
                <a:cs typeface="Times New Roman"/>
              </a:rPr>
              <a:t> </a:t>
            </a:r>
            <a:r>
              <a:rPr lang="de-DE" sz="2400" b="1" dirty="0" err="1">
                <a:latin typeface="Times New Roman"/>
                <a:cs typeface="Times New Roman"/>
              </a:rPr>
              <a:t>gears</a:t>
            </a:r>
            <a:endParaRPr lang="de-DE" sz="2400" b="1" dirty="0" err="1">
              <a:latin typeface="Times New Roman"/>
            </a:endParaRPr>
          </a:p>
        </p:txBody>
      </p:sp>
      <p:cxnSp>
        <p:nvCxnSpPr>
          <p:cNvPr id="6" name="Straight Connector 5">
            <a:extLst>
              <a:ext uri="{FF2B5EF4-FFF2-40B4-BE49-F238E27FC236}">
                <a16:creationId xmlns:a16="http://schemas.microsoft.com/office/drawing/2014/main" id="{150B2AB0-65CB-A990-672F-85CDF1287ECC}"/>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8" name="Rechteck 17">
            <a:extLst>
              <a:ext uri="{FF2B5EF4-FFF2-40B4-BE49-F238E27FC236}">
                <a16:creationId xmlns:a16="http://schemas.microsoft.com/office/drawing/2014/main" id="{52E6F0E3-791F-03E1-2217-DE9A1B0C8573}"/>
              </a:ext>
            </a:extLst>
          </p:cNvPr>
          <p:cNvSpPr/>
          <p:nvPr/>
        </p:nvSpPr>
        <p:spPr>
          <a:xfrm>
            <a:off x="8057951" y="6581315"/>
            <a:ext cx="3969268" cy="233553"/>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400" err="1">
                <a:solidFill>
                  <a:srgbClr val="000000"/>
                </a:solidFill>
                <a:latin typeface="Times New Roman"/>
                <a:cs typeface="Times New Roman"/>
              </a:rPr>
              <a:t>Gearbox</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Brake</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Coupling</a:t>
            </a:r>
            <a:endParaRPr lang="en-US" sz="1400" err="1"/>
          </a:p>
        </p:txBody>
      </p:sp>
      <p:sp>
        <p:nvSpPr>
          <p:cNvPr id="14" name="Textplatzhalter 9">
            <a:extLst>
              <a:ext uri="{FF2B5EF4-FFF2-40B4-BE49-F238E27FC236}">
                <a16:creationId xmlns:a16="http://schemas.microsoft.com/office/drawing/2014/main" id="{EB3DE72E-2D33-BDE9-D9D1-8EF0535F8624}"/>
              </a:ext>
            </a:extLst>
          </p:cNvPr>
          <p:cNvSpPr>
            <a:spLocks noGrp="1"/>
          </p:cNvSpPr>
          <p:nvPr/>
        </p:nvSpPr>
        <p:spPr>
          <a:xfrm>
            <a:off x="-1765360" y="6520981"/>
            <a:ext cx="5596085" cy="365125"/>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de-DE" sz="1200" kern="1200" dirty="0" smtClean="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solidFill>
                  <a:schemeClr val="tx1"/>
                </a:solidFill>
                <a:latin typeface="Times New Roman"/>
                <a:cs typeface="Times New Roman"/>
              </a:rPr>
              <a:t>23-12-2025</a:t>
            </a:r>
          </a:p>
        </p:txBody>
      </p:sp>
      <p:sp>
        <p:nvSpPr>
          <p:cNvPr id="3" name="Content Placeholder 2">
            <a:extLst>
              <a:ext uri="{FF2B5EF4-FFF2-40B4-BE49-F238E27FC236}">
                <a16:creationId xmlns:a16="http://schemas.microsoft.com/office/drawing/2014/main" id="{7E772BF3-1B7C-C9F6-1FB7-1C80C84BC947}"/>
              </a:ext>
            </a:extLst>
          </p:cNvPr>
          <p:cNvSpPr>
            <a:spLocks noGrp="1"/>
          </p:cNvSpPr>
          <p:nvPr/>
        </p:nvSpPr>
        <p:spPr>
          <a:xfrm>
            <a:off x="838200" y="1388226"/>
            <a:ext cx="10515600" cy="4911191"/>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800">
              <a:latin typeface="Times New Roman"/>
              <a:cs typeface="Times New Roman"/>
            </a:endParaRPr>
          </a:p>
          <a:p>
            <a:endParaRPr lang="en-GB"/>
          </a:p>
        </p:txBody>
      </p:sp>
      <p:pic>
        <p:nvPicPr>
          <p:cNvPr id="13" name="Picture 12" descr="A screen shot of a computer&#10;&#10;AI-generated content may be incorrect.">
            <a:extLst>
              <a:ext uri="{FF2B5EF4-FFF2-40B4-BE49-F238E27FC236}">
                <a16:creationId xmlns:a16="http://schemas.microsoft.com/office/drawing/2014/main" id="{6D70B616-9A05-806E-F881-1BE48F17F4F3}"/>
              </a:ext>
            </a:extLst>
          </p:cNvPr>
          <p:cNvPicPr>
            <a:picLocks noChangeAspect="1"/>
          </p:cNvPicPr>
          <p:nvPr/>
        </p:nvPicPr>
        <p:blipFill>
          <a:blip r:embed="rId2"/>
          <a:stretch>
            <a:fillRect/>
          </a:stretch>
        </p:blipFill>
        <p:spPr>
          <a:xfrm>
            <a:off x="480164" y="1522772"/>
            <a:ext cx="11075096" cy="4637087"/>
          </a:xfrm>
          <a:prstGeom prst="rect">
            <a:avLst/>
          </a:prstGeom>
        </p:spPr>
      </p:pic>
    </p:spTree>
    <p:extLst>
      <p:ext uri="{BB962C8B-B14F-4D97-AF65-F5344CB8AC3E}">
        <p14:creationId xmlns:p14="http://schemas.microsoft.com/office/powerpoint/2010/main" val="656708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42DC0-45A6-7929-30FE-2609DEFD1C22}"/>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29F2D0F4-DC55-661A-58DF-ECE5E580F0A5}"/>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13">
            <a:extLst>
              <a:ext uri="{FF2B5EF4-FFF2-40B4-BE49-F238E27FC236}">
                <a16:creationId xmlns:a16="http://schemas.microsoft.com/office/drawing/2014/main" id="{CA7584FF-C9FD-4431-A945-6BDB12038D74}"/>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AE71DF78-BD8F-F939-F9B0-32FCD1112855}"/>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237DC8D3-130C-8CF3-2775-8D11D9F3AA17}"/>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i-FI">
              <a:solidFill>
                <a:srgbClr val="000000"/>
              </a:solidFill>
              <a:latin typeface="Times New Roman"/>
              <a:cs typeface="Times New Roman"/>
            </a:endParaRPr>
          </a:p>
        </p:txBody>
      </p:sp>
      <p:sp>
        <p:nvSpPr>
          <p:cNvPr id="5" name="Slide Number Placeholder 5">
            <a:extLst>
              <a:ext uri="{FF2B5EF4-FFF2-40B4-BE49-F238E27FC236}">
                <a16:creationId xmlns:a16="http://schemas.microsoft.com/office/drawing/2014/main" id="{CA1AD815-561E-1ED0-0B86-CA32206A476E}"/>
              </a:ext>
            </a:extLst>
          </p:cNvPr>
          <p:cNvSpPr>
            <a:spLocks noGrp="1"/>
          </p:cNvSpPr>
          <p:nvPr>
            <p:ph type="sldNum" sz="quarter" idx="12"/>
          </p:nvPr>
        </p:nvSpPr>
        <p:spPr>
          <a:xfrm>
            <a:off x="5952392" y="6513969"/>
            <a:ext cx="287215" cy="365125"/>
          </a:xfrm>
        </p:spPr>
        <p:txBody>
          <a:bodyPr/>
          <a:lstStyle/>
          <a:p>
            <a:fld id="{013F6232-4F06-48BA-8F69-BF531F607829}" type="slidenum">
              <a:rPr lang="en-GB" sz="1400" smtClean="0">
                <a:solidFill>
                  <a:schemeClr val="bg1"/>
                </a:solidFill>
              </a:rPr>
              <a:pPr/>
              <a:t>9</a:t>
            </a:fld>
            <a:endParaRPr lang="en-GB" sz="1400">
              <a:solidFill>
                <a:schemeClr val="bg1"/>
              </a:solidFill>
            </a:endParaRPr>
          </a:p>
        </p:txBody>
      </p:sp>
      <p:sp>
        <p:nvSpPr>
          <p:cNvPr id="2" name="Titel 1">
            <a:extLst>
              <a:ext uri="{FF2B5EF4-FFF2-40B4-BE49-F238E27FC236}">
                <a16:creationId xmlns:a16="http://schemas.microsoft.com/office/drawing/2014/main" id="{3295BC05-94A0-4787-BA7A-2C6592A0002E}"/>
              </a:ext>
            </a:extLst>
          </p:cNvPr>
          <p:cNvSpPr>
            <a:spLocks noGrp="1"/>
          </p:cNvSpPr>
          <p:nvPr>
            <p:ph type="title"/>
          </p:nvPr>
        </p:nvSpPr>
        <p:spPr>
          <a:xfrm>
            <a:off x="484418" y="502853"/>
            <a:ext cx="11184418" cy="712728"/>
          </a:xfrm>
        </p:spPr>
        <p:txBody>
          <a:bodyPr>
            <a:normAutofit/>
          </a:bodyPr>
          <a:lstStyle/>
          <a:p>
            <a:pPr algn="ctr"/>
            <a:r>
              <a:rPr lang="de-DE" sz="2400" b="1">
                <a:latin typeface="Times New Roman"/>
                <a:cs typeface="Times New Roman"/>
              </a:rPr>
              <a:t> </a:t>
            </a:r>
            <a:r>
              <a:rPr lang="de-DE" sz="2400" b="1">
                <a:latin typeface="Times New Roman"/>
                <a:ea typeface="+mj-lt"/>
                <a:cs typeface="+mj-lt"/>
              </a:rPr>
              <a:t>Force </a:t>
            </a:r>
            <a:r>
              <a:rPr lang="de-DE" sz="2400" b="1" err="1">
                <a:latin typeface="Times New Roman"/>
                <a:ea typeface="+mj-lt"/>
                <a:cs typeface="+mj-lt"/>
              </a:rPr>
              <a:t>analysis</a:t>
            </a:r>
            <a:r>
              <a:rPr lang="de-DE" sz="2400" b="1">
                <a:latin typeface="Times New Roman"/>
                <a:ea typeface="+mj-lt"/>
                <a:cs typeface="+mj-lt"/>
              </a:rPr>
              <a:t>, Stress, and </a:t>
            </a:r>
            <a:r>
              <a:rPr lang="de-DE" sz="2400" b="1" err="1">
                <a:latin typeface="Times New Roman"/>
                <a:ea typeface="+mj-lt"/>
                <a:cs typeface="+mj-lt"/>
              </a:rPr>
              <a:t>Safety</a:t>
            </a:r>
            <a:r>
              <a:rPr lang="de-DE" sz="2400" b="1">
                <a:latin typeface="Times New Roman"/>
                <a:ea typeface="+mj-lt"/>
                <a:cs typeface="+mj-lt"/>
              </a:rPr>
              <a:t> Factors (Zr-Ring gear)</a:t>
            </a:r>
            <a:endParaRPr lang="de-DE" sz="2400" b="1" err="1">
              <a:latin typeface="Times New Roman"/>
              <a:cs typeface="Times New Roman"/>
            </a:endParaRPr>
          </a:p>
        </p:txBody>
      </p:sp>
      <p:cxnSp>
        <p:nvCxnSpPr>
          <p:cNvPr id="6" name="Straight Connector 5">
            <a:extLst>
              <a:ext uri="{FF2B5EF4-FFF2-40B4-BE49-F238E27FC236}">
                <a16:creationId xmlns:a16="http://schemas.microsoft.com/office/drawing/2014/main" id="{FA13B9B1-326C-A140-28FC-38F0D527D10A}"/>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8" name="Rechteck 17">
            <a:extLst>
              <a:ext uri="{FF2B5EF4-FFF2-40B4-BE49-F238E27FC236}">
                <a16:creationId xmlns:a16="http://schemas.microsoft.com/office/drawing/2014/main" id="{B4F839F8-7140-C8AB-16E4-E3FB2323E0A3}"/>
              </a:ext>
            </a:extLst>
          </p:cNvPr>
          <p:cNvSpPr/>
          <p:nvPr/>
        </p:nvSpPr>
        <p:spPr>
          <a:xfrm>
            <a:off x="8057951" y="6581315"/>
            <a:ext cx="3969268" cy="233553"/>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400" err="1">
                <a:solidFill>
                  <a:srgbClr val="000000"/>
                </a:solidFill>
                <a:latin typeface="Times New Roman"/>
                <a:cs typeface="Times New Roman"/>
              </a:rPr>
              <a:t>Gearbox</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Brake</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Coupling</a:t>
            </a:r>
            <a:endParaRPr lang="en-US" sz="1400" err="1"/>
          </a:p>
        </p:txBody>
      </p:sp>
      <p:sp>
        <p:nvSpPr>
          <p:cNvPr id="14" name="Textplatzhalter 9">
            <a:extLst>
              <a:ext uri="{FF2B5EF4-FFF2-40B4-BE49-F238E27FC236}">
                <a16:creationId xmlns:a16="http://schemas.microsoft.com/office/drawing/2014/main" id="{A852F223-F382-7C51-D3A9-EDC0B4E0B5C3}"/>
              </a:ext>
            </a:extLst>
          </p:cNvPr>
          <p:cNvSpPr>
            <a:spLocks noGrp="1"/>
          </p:cNvSpPr>
          <p:nvPr/>
        </p:nvSpPr>
        <p:spPr>
          <a:xfrm>
            <a:off x="-1765360" y="6520981"/>
            <a:ext cx="5596085" cy="365125"/>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de-DE" sz="1200" kern="1200" dirty="0" smtClean="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solidFill>
                  <a:schemeClr val="tx1"/>
                </a:solidFill>
                <a:latin typeface="Times New Roman"/>
                <a:cs typeface="Times New Roman"/>
              </a:rPr>
              <a:t>23-12-2025</a:t>
            </a:r>
          </a:p>
        </p:txBody>
      </p:sp>
      <p:sp>
        <p:nvSpPr>
          <p:cNvPr id="3" name="Content Placeholder 2">
            <a:extLst>
              <a:ext uri="{FF2B5EF4-FFF2-40B4-BE49-F238E27FC236}">
                <a16:creationId xmlns:a16="http://schemas.microsoft.com/office/drawing/2014/main" id="{9CE2D379-46DB-C493-2E7B-5C02BC046010}"/>
              </a:ext>
            </a:extLst>
          </p:cNvPr>
          <p:cNvSpPr>
            <a:spLocks noGrp="1"/>
          </p:cNvSpPr>
          <p:nvPr/>
        </p:nvSpPr>
        <p:spPr>
          <a:xfrm>
            <a:off x="838200" y="1388226"/>
            <a:ext cx="10515600" cy="4911191"/>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800">
              <a:latin typeface="Times New Roman"/>
              <a:cs typeface="Times New Roman"/>
            </a:endParaRPr>
          </a:p>
          <a:p>
            <a:endParaRPr lang="en-GB"/>
          </a:p>
        </p:txBody>
      </p:sp>
      <p:graphicFrame>
        <p:nvGraphicFramePr>
          <p:cNvPr id="4" name="Table 3">
            <a:extLst>
              <a:ext uri="{FF2B5EF4-FFF2-40B4-BE49-F238E27FC236}">
                <a16:creationId xmlns:a16="http://schemas.microsoft.com/office/drawing/2014/main" id="{65F39628-8560-2246-A466-0F0317DAA087}"/>
              </a:ext>
            </a:extLst>
          </p:cNvPr>
          <p:cNvGraphicFramePr>
            <a:graphicFrameLocks noGrp="1"/>
          </p:cNvGraphicFramePr>
          <p:nvPr>
            <p:extLst>
              <p:ext uri="{D42A27DB-BD31-4B8C-83A1-F6EECF244321}">
                <p14:modId xmlns:p14="http://schemas.microsoft.com/office/powerpoint/2010/main" val="3547583569"/>
              </p:ext>
            </p:extLst>
          </p:nvPr>
        </p:nvGraphicFramePr>
        <p:xfrm>
          <a:off x="532356" y="1221287"/>
          <a:ext cx="11097587" cy="5181160"/>
        </p:xfrm>
        <a:graphic>
          <a:graphicData uri="http://schemas.openxmlformats.org/drawingml/2006/table">
            <a:tbl>
              <a:tblPr firstRow="1" bandRow="1">
                <a:tableStyleId>{5C22544A-7EE6-4342-B048-85BDC9FD1C3A}</a:tableStyleId>
              </a:tblPr>
              <a:tblGrid>
                <a:gridCol w="2774398">
                  <a:extLst>
                    <a:ext uri="{9D8B030D-6E8A-4147-A177-3AD203B41FA5}">
                      <a16:colId xmlns:a16="http://schemas.microsoft.com/office/drawing/2014/main" val="801015006"/>
                    </a:ext>
                  </a:extLst>
                </a:gridCol>
                <a:gridCol w="3403786">
                  <a:extLst>
                    <a:ext uri="{9D8B030D-6E8A-4147-A177-3AD203B41FA5}">
                      <a16:colId xmlns:a16="http://schemas.microsoft.com/office/drawing/2014/main" val="3033798402"/>
                    </a:ext>
                  </a:extLst>
                </a:gridCol>
                <a:gridCol w="2507314">
                  <a:extLst>
                    <a:ext uri="{9D8B030D-6E8A-4147-A177-3AD203B41FA5}">
                      <a16:colId xmlns:a16="http://schemas.microsoft.com/office/drawing/2014/main" val="2112262503"/>
                    </a:ext>
                  </a:extLst>
                </a:gridCol>
                <a:gridCol w="2412089">
                  <a:extLst>
                    <a:ext uri="{9D8B030D-6E8A-4147-A177-3AD203B41FA5}">
                      <a16:colId xmlns:a16="http://schemas.microsoft.com/office/drawing/2014/main" val="403105799"/>
                    </a:ext>
                  </a:extLst>
                </a:gridCol>
              </a:tblGrid>
              <a:tr h="647645">
                <a:tc>
                  <a:txBody>
                    <a:bodyPr/>
                    <a:lstStyle/>
                    <a:p>
                      <a:r>
                        <a:rPr lang="en-US" b="1">
                          <a:latin typeface="Times New Roman"/>
                        </a:rPr>
                        <a:t>Parameter</a:t>
                      </a:r>
                    </a:p>
                  </a:txBody>
                  <a:tcPr/>
                </a:tc>
                <a:tc>
                  <a:txBody>
                    <a:bodyPr/>
                    <a:lstStyle/>
                    <a:p>
                      <a:r>
                        <a:rPr lang="en-US" b="1">
                          <a:latin typeface="Times New Roman"/>
                        </a:rPr>
                        <a:t>Formula</a:t>
                      </a:r>
                    </a:p>
                  </a:txBody>
                  <a:tcPr/>
                </a:tc>
                <a:tc>
                  <a:txBody>
                    <a:bodyPr/>
                    <a:lstStyle/>
                    <a:p>
                      <a:r>
                        <a:rPr lang="en-US" b="1">
                          <a:latin typeface="Times New Roman"/>
                        </a:rPr>
                        <a:t>1st stage</a:t>
                      </a:r>
                    </a:p>
                  </a:txBody>
                  <a:tcPr/>
                </a:tc>
                <a:tc>
                  <a:txBody>
                    <a:bodyPr/>
                    <a:lstStyle/>
                    <a:p>
                      <a:r>
                        <a:rPr lang="en-US" b="1">
                          <a:latin typeface="Times New Roman"/>
                        </a:rPr>
                        <a:t>2nd stage</a:t>
                      </a:r>
                    </a:p>
                  </a:txBody>
                  <a:tcPr/>
                </a:tc>
                <a:extLst>
                  <a:ext uri="{0D108BD9-81ED-4DB2-BD59-A6C34878D82A}">
                    <a16:rowId xmlns:a16="http://schemas.microsoft.com/office/drawing/2014/main" val="1334800808"/>
                  </a:ext>
                </a:extLst>
              </a:tr>
              <a:tr h="647645">
                <a:tc>
                  <a:txBody>
                    <a:bodyPr/>
                    <a:lstStyle/>
                    <a:p>
                      <a:r>
                        <a:rPr lang="en-US" b="1" dirty="0">
                          <a:latin typeface="Times New Roman"/>
                        </a:rPr>
                        <a:t>Input </a:t>
                      </a:r>
                      <a:r>
                        <a:rPr lang="en-US" b="1" dirty="0" err="1">
                          <a:latin typeface="Times New Roman"/>
                        </a:rPr>
                        <a:t>torque,M</a:t>
                      </a:r>
                      <a:r>
                        <a:rPr lang="en-US" b="1" dirty="0">
                          <a:latin typeface="Times New Roman"/>
                        </a:rPr>
                        <a:t> (</a:t>
                      </a:r>
                      <a:r>
                        <a:rPr lang="en-US" b="1" dirty="0" err="1">
                          <a:latin typeface="Times New Roman"/>
                        </a:rPr>
                        <a:t>MNm</a:t>
                      </a:r>
                      <a:r>
                        <a:rPr lang="en-US" b="1" dirty="0">
                          <a:latin typeface="Times New Roman"/>
                        </a:rPr>
                        <a:t>)</a:t>
                      </a:r>
                    </a:p>
                  </a:txBody>
                  <a:tcPr/>
                </a:tc>
                <a:tc>
                  <a:txBody>
                    <a:bodyPr/>
                    <a:lstStyle/>
                    <a:p>
                      <a:r>
                        <a:rPr lang="en-US" b="1">
                          <a:latin typeface="Times New Roman"/>
                        </a:rPr>
                        <a:t>Mi-5183.50  M2=M1/i1</a:t>
                      </a:r>
                    </a:p>
                  </a:txBody>
                  <a:tcPr/>
                </a:tc>
                <a:tc>
                  <a:txBody>
                    <a:bodyPr/>
                    <a:lstStyle/>
                    <a:p>
                      <a:r>
                        <a:rPr lang="en-US" b="1">
                          <a:latin typeface="Times New Roman"/>
                        </a:rPr>
                        <a:t>5183.50</a:t>
                      </a:r>
                    </a:p>
                  </a:txBody>
                  <a:tcPr/>
                </a:tc>
                <a:tc>
                  <a:txBody>
                    <a:bodyPr/>
                    <a:lstStyle/>
                    <a:p>
                      <a:r>
                        <a:rPr lang="en-US" b="1">
                          <a:latin typeface="Times New Roman"/>
                        </a:rPr>
                        <a:t>1018.80</a:t>
                      </a:r>
                    </a:p>
                  </a:txBody>
                  <a:tcPr/>
                </a:tc>
                <a:extLst>
                  <a:ext uri="{0D108BD9-81ED-4DB2-BD59-A6C34878D82A}">
                    <a16:rowId xmlns:a16="http://schemas.microsoft.com/office/drawing/2014/main" val="2484537602"/>
                  </a:ext>
                </a:extLst>
              </a:tr>
              <a:tr h="647645">
                <a:tc>
                  <a:txBody>
                    <a:bodyPr/>
                    <a:lstStyle/>
                    <a:p>
                      <a:r>
                        <a:rPr lang="en-US" b="1" dirty="0" err="1">
                          <a:latin typeface="Times New Roman"/>
                        </a:rPr>
                        <a:t>Tangencial</a:t>
                      </a:r>
                      <a:r>
                        <a:rPr lang="en-US" b="1" dirty="0">
                          <a:latin typeface="Times New Roman"/>
                        </a:rPr>
                        <a:t> </a:t>
                      </a:r>
                      <a:r>
                        <a:rPr lang="en-US" b="1" dirty="0" err="1">
                          <a:latin typeface="Times New Roman"/>
                        </a:rPr>
                        <a:t>force,Ft</a:t>
                      </a:r>
                      <a:r>
                        <a:rPr lang="en-US" b="1" dirty="0">
                          <a:latin typeface="Times New Roman"/>
                        </a:rPr>
                        <a:t> (MN)</a:t>
                      </a:r>
                    </a:p>
                  </a:txBody>
                  <a:tcPr/>
                </a:tc>
                <a:tc>
                  <a:txBody>
                    <a:bodyPr/>
                    <a:lstStyle/>
                    <a:p>
                      <a:endParaRPr lang="en-US" b="1">
                        <a:latin typeface="Times New Roman"/>
                      </a:endParaRPr>
                    </a:p>
                  </a:txBody>
                  <a:tcPr/>
                </a:tc>
                <a:tc>
                  <a:txBody>
                    <a:bodyPr/>
                    <a:lstStyle/>
                    <a:p>
                      <a:r>
                        <a:rPr lang="en-US" b="1">
                          <a:latin typeface="Times New Roman"/>
                        </a:rPr>
                        <a:t>5.45</a:t>
                      </a:r>
                      <a:endParaRPr lang="en-US" b="1" dirty="0">
                        <a:latin typeface="Times New Roman"/>
                      </a:endParaRPr>
                    </a:p>
                  </a:txBody>
                  <a:tcPr/>
                </a:tc>
                <a:tc>
                  <a:txBody>
                    <a:bodyPr/>
                    <a:lstStyle/>
                    <a:p>
                      <a:r>
                        <a:rPr lang="en-US" b="1">
                          <a:latin typeface="Times New Roman"/>
                        </a:rPr>
                        <a:t>1.29</a:t>
                      </a:r>
                      <a:endParaRPr lang="en-US" b="1" dirty="0">
                        <a:latin typeface="Times New Roman"/>
                      </a:endParaRPr>
                    </a:p>
                  </a:txBody>
                  <a:tcPr/>
                </a:tc>
                <a:extLst>
                  <a:ext uri="{0D108BD9-81ED-4DB2-BD59-A6C34878D82A}">
                    <a16:rowId xmlns:a16="http://schemas.microsoft.com/office/drawing/2014/main" val="4069820003"/>
                  </a:ext>
                </a:extLst>
              </a:tr>
              <a:tr h="647645">
                <a:tc>
                  <a:txBody>
                    <a:bodyPr/>
                    <a:lstStyle/>
                    <a:p>
                      <a:r>
                        <a:rPr lang="en-US" b="1">
                          <a:latin typeface="Times New Roman"/>
                        </a:rPr>
                        <a:t>Radial force Fr (MN)</a:t>
                      </a:r>
                    </a:p>
                  </a:txBody>
                  <a:tcPr/>
                </a:tc>
                <a:tc>
                  <a:txBody>
                    <a:bodyPr/>
                    <a:lstStyle/>
                    <a:p>
                      <a:endParaRPr lang="en-US" b="1">
                        <a:latin typeface="Times New Roman"/>
                      </a:endParaRPr>
                    </a:p>
                  </a:txBody>
                  <a:tcPr/>
                </a:tc>
                <a:tc>
                  <a:txBody>
                    <a:bodyPr/>
                    <a:lstStyle/>
                    <a:p>
                      <a:r>
                        <a:rPr lang="en-US" b="1">
                          <a:latin typeface="Times New Roman"/>
                        </a:rPr>
                        <a:t>3.49</a:t>
                      </a:r>
                      <a:endParaRPr lang="en-US" b="1" dirty="0">
                        <a:latin typeface="Times New Roman"/>
                      </a:endParaRPr>
                    </a:p>
                  </a:txBody>
                  <a:tcPr/>
                </a:tc>
                <a:tc>
                  <a:txBody>
                    <a:bodyPr/>
                    <a:lstStyle/>
                    <a:p>
                      <a:r>
                        <a:rPr lang="en-US" b="1">
                          <a:latin typeface="Times New Roman"/>
                        </a:rPr>
                        <a:t>1.09</a:t>
                      </a:r>
                      <a:endParaRPr lang="en-US" b="1" dirty="0">
                        <a:latin typeface="Times New Roman"/>
                      </a:endParaRPr>
                    </a:p>
                  </a:txBody>
                  <a:tcPr/>
                </a:tc>
                <a:extLst>
                  <a:ext uri="{0D108BD9-81ED-4DB2-BD59-A6C34878D82A}">
                    <a16:rowId xmlns:a16="http://schemas.microsoft.com/office/drawing/2014/main" val="1546067600"/>
                  </a:ext>
                </a:extLst>
              </a:tr>
              <a:tr h="647645">
                <a:tc>
                  <a:txBody>
                    <a:bodyPr/>
                    <a:lstStyle/>
                    <a:p>
                      <a:r>
                        <a:rPr lang="en-US" b="1">
                          <a:latin typeface="Times New Roman"/>
                        </a:rPr>
                        <a:t>Bending stress (m      (MPa)</a:t>
                      </a:r>
                      <a:endParaRPr lang="en-US" sz="1800" b="1" i="0" u="none" strike="noStrike" noProof="0">
                        <a:latin typeface="Times New Roman"/>
                      </a:endParaRPr>
                    </a:p>
                  </a:txBody>
                  <a:tcPr/>
                </a:tc>
                <a:tc>
                  <a:txBody>
                    <a:bodyPr/>
                    <a:lstStyle/>
                    <a:p>
                      <a:endParaRPr lang="en-US" b="1">
                        <a:latin typeface="Times New Roman"/>
                      </a:endParaRPr>
                    </a:p>
                  </a:txBody>
                  <a:tcPr/>
                </a:tc>
                <a:tc>
                  <a:txBody>
                    <a:bodyPr/>
                    <a:lstStyle/>
                    <a:p>
                      <a:r>
                        <a:rPr lang="en-US" b="1">
                          <a:latin typeface="Times New Roman"/>
                        </a:rPr>
                        <a:t>120.89</a:t>
                      </a:r>
                    </a:p>
                  </a:txBody>
                  <a:tcPr/>
                </a:tc>
                <a:tc>
                  <a:txBody>
                    <a:bodyPr/>
                    <a:lstStyle/>
                    <a:p>
                      <a:r>
                        <a:rPr lang="en-US" b="1">
                          <a:latin typeface="Times New Roman"/>
                        </a:rPr>
                        <a:t>80.90</a:t>
                      </a:r>
                      <a:endParaRPr lang="en-US" b="1" dirty="0">
                        <a:latin typeface="Times New Roman"/>
                      </a:endParaRPr>
                    </a:p>
                  </a:txBody>
                  <a:tcPr/>
                </a:tc>
                <a:extLst>
                  <a:ext uri="{0D108BD9-81ED-4DB2-BD59-A6C34878D82A}">
                    <a16:rowId xmlns:a16="http://schemas.microsoft.com/office/drawing/2014/main" val="4231836732"/>
                  </a:ext>
                </a:extLst>
              </a:tr>
              <a:tr h="647645">
                <a:tc>
                  <a:txBody>
                    <a:bodyPr/>
                    <a:lstStyle/>
                    <a:p>
                      <a:r>
                        <a:rPr lang="en-US" b="1">
                          <a:latin typeface="Times New Roman"/>
                        </a:rPr>
                        <a:t>Contact stress        C,(MPa)</a:t>
                      </a:r>
                    </a:p>
                  </a:txBody>
                  <a:tcPr/>
                </a:tc>
                <a:tc>
                  <a:txBody>
                    <a:bodyPr/>
                    <a:lstStyle/>
                    <a:p>
                      <a:endParaRPr lang="en-US" b="1">
                        <a:latin typeface="Times New Roman"/>
                      </a:endParaRPr>
                    </a:p>
                  </a:txBody>
                  <a:tcPr/>
                </a:tc>
                <a:tc>
                  <a:txBody>
                    <a:bodyPr/>
                    <a:lstStyle/>
                    <a:p>
                      <a:r>
                        <a:rPr lang="en-US" b="1">
                          <a:latin typeface="Times New Roman"/>
                        </a:rPr>
                        <a:t>190.57</a:t>
                      </a:r>
                      <a:endParaRPr lang="en-US" b="1" dirty="0">
                        <a:latin typeface="Times New Roman"/>
                      </a:endParaRPr>
                    </a:p>
                  </a:txBody>
                  <a:tcPr/>
                </a:tc>
                <a:tc>
                  <a:txBody>
                    <a:bodyPr/>
                    <a:lstStyle/>
                    <a:p>
                      <a:r>
                        <a:rPr lang="en-US" b="1">
                          <a:latin typeface="Times New Roman"/>
                        </a:rPr>
                        <a:t>160.62</a:t>
                      </a:r>
                      <a:endParaRPr lang="en-US" b="1" dirty="0">
                        <a:latin typeface="Times New Roman"/>
                      </a:endParaRPr>
                    </a:p>
                  </a:txBody>
                  <a:tcPr/>
                </a:tc>
                <a:extLst>
                  <a:ext uri="{0D108BD9-81ED-4DB2-BD59-A6C34878D82A}">
                    <a16:rowId xmlns:a16="http://schemas.microsoft.com/office/drawing/2014/main" val="1824035321"/>
                  </a:ext>
                </a:extLst>
              </a:tr>
              <a:tr h="647645">
                <a:tc>
                  <a:txBody>
                    <a:bodyPr/>
                    <a:lstStyle/>
                    <a:p>
                      <a:r>
                        <a:rPr lang="en-US" b="1">
                          <a:latin typeface="Times New Roman"/>
                        </a:rPr>
                        <a:t>Factor of safety (Bending)</a:t>
                      </a:r>
                    </a:p>
                  </a:txBody>
                  <a:tcPr/>
                </a:tc>
                <a:tc>
                  <a:txBody>
                    <a:bodyPr/>
                    <a:lstStyle/>
                    <a:p>
                      <a:endParaRPr lang="en-US" b="1">
                        <a:latin typeface="Times New Roman"/>
                      </a:endParaRPr>
                    </a:p>
                  </a:txBody>
                  <a:tcPr/>
                </a:tc>
                <a:tc>
                  <a:txBody>
                    <a:bodyPr/>
                    <a:lstStyle/>
                    <a:p>
                      <a:r>
                        <a:rPr lang="en-US" b="1">
                          <a:latin typeface="Times New Roman"/>
                        </a:rPr>
                        <a:t>4.35</a:t>
                      </a:r>
                      <a:endParaRPr lang="en-US" b="1" dirty="0">
                        <a:latin typeface="Times New Roman"/>
                      </a:endParaRPr>
                    </a:p>
                  </a:txBody>
                  <a:tcPr/>
                </a:tc>
                <a:tc>
                  <a:txBody>
                    <a:bodyPr/>
                    <a:lstStyle/>
                    <a:p>
                      <a:r>
                        <a:rPr lang="en-US" b="1">
                          <a:latin typeface="Times New Roman"/>
                        </a:rPr>
                        <a:t>3.2</a:t>
                      </a:r>
                      <a:endParaRPr lang="en-US" b="1" dirty="0">
                        <a:latin typeface="Times New Roman"/>
                      </a:endParaRPr>
                    </a:p>
                  </a:txBody>
                  <a:tcPr/>
                </a:tc>
                <a:extLst>
                  <a:ext uri="{0D108BD9-81ED-4DB2-BD59-A6C34878D82A}">
                    <a16:rowId xmlns:a16="http://schemas.microsoft.com/office/drawing/2014/main" val="1817367144"/>
                  </a:ext>
                </a:extLst>
              </a:tr>
              <a:tr h="647645">
                <a:tc>
                  <a:txBody>
                    <a:bodyPr/>
                    <a:lstStyle/>
                    <a:p>
                      <a:r>
                        <a:rPr lang="en-US" b="1">
                          <a:latin typeface="Times New Roman"/>
                        </a:rPr>
                        <a:t>Factor of safety (Contact)</a:t>
                      </a:r>
                    </a:p>
                  </a:txBody>
                  <a:tcPr/>
                </a:tc>
                <a:tc>
                  <a:txBody>
                    <a:bodyPr/>
                    <a:lstStyle/>
                    <a:p>
                      <a:endParaRPr lang="en-US" b="1">
                        <a:latin typeface="Times New Roman"/>
                      </a:endParaRPr>
                    </a:p>
                  </a:txBody>
                  <a:tcPr/>
                </a:tc>
                <a:tc>
                  <a:txBody>
                    <a:bodyPr/>
                    <a:lstStyle/>
                    <a:p>
                      <a:r>
                        <a:rPr lang="en-US" b="1">
                          <a:latin typeface="Times New Roman"/>
                        </a:rPr>
                        <a:t>1.40</a:t>
                      </a:r>
                      <a:endParaRPr lang="en-US" b="1" dirty="0">
                        <a:latin typeface="Times New Roman"/>
                      </a:endParaRPr>
                    </a:p>
                  </a:txBody>
                  <a:tcPr/>
                </a:tc>
                <a:tc>
                  <a:txBody>
                    <a:bodyPr/>
                    <a:lstStyle/>
                    <a:p>
                      <a:r>
                        <a:rPr lang="en-US" b="1">
                          <a:latin typeface="Times New Roman"/>
                        </a:rPr>
                        <a:t>1.90</a:t>
                      </a:r>
                      <a:endParaRPr lang="en-US" b="1" dirty="0">
                        <a:latin typeface="Times New Roman"/>
                      </a:endParaRPr>
                    </a:p>
                  </a:txBody>
                  <a:tcPr/>
                </a:tc>
                <a:extLst>
                  <a:ext uri="{0D108BD9-81ED-4DB2-BD59-A6C34878D82A}">
                    <a16:rowId xmlns:a16="http://schemas.microsoft.com/office/drawing/2014/main" val="233878116"/>
                  </a:ext>
                </a:extLst>
              </a:tr>
            </a:tbl>
          </a:graphicData>
        </a:graphic>
      </p:graphicFrame>
      <p:pic>
        <p:nvPicPr>
          <p:cNvPr id="7" name="Picture 6">
            <a:extLst>
              <a:ext uri="{FF2B5EF4-FFF2-40B4-BE49-F238E27FC236}">
                <a16:creationId xmlns:a16="http://schemas.microsoft.com/office/drawing/2014/main" id="{420C79B9-763A-7725-58F6-B642A342A4CD}"/>
              </a:ext>
            </a:extLst>
          </p:cNvPr>
          <p:cNvPicPr>
            <a:picLocks noChangeAspect="1"/>
          </p:cNvPicPr>
          <p:nvPr/>
        </p:nvPicPr>
        <p:blipFill>
          <a:blip r:embed="rId2"/>
          <a:stretch>
            <a:fillRect/>
          </a:stretch>
        </p:blipFill>
        <p:spPr>
          <a:xfrm>
            <a:off x="2178290" y="3844316"/>
            <a:ext cx="413749" cy="213203"/>
          </a:xfrm>
          <a:prstGeom prst="rect">
            <a:avLst/>
          </a:prstGeom>
        </p:spPr>
      </p:pic>
      <p:pic>
        <p:nvPicPr>
          <p:cNvPr id="12" name="Picture 11">
            <a:extLst>
              <a:ext uri="{FF2B5EF4-FFF2-40B4-BE49-F238E27FC236}">
                <a16:creationId xmlns:a16="http://schemas.microsoft.com/office/drawing/2014/main" id="{C27F4FDF-90EE-F639-5852-5D6BB15BBE1B}"/>
              </a:ext>
            </a:extLst>
          </p:cNvPr>
          <p:cNvPicPr>
            <a:picLocks noChangeAspect="1"/>
          </p:cNvPicPr>
          <p:nvPr/>
        </p:nvPicPr>
        <p:blipFill>
          <a:blip r:embed="rId3"/>
          <a:stretch>
            <a:fillRect/>
          </a:stretch>
        </p:blipFill>
        <p:spPr>
          <a:xfrm>
            <a:off x="2090217" y="4548449"/>
            <a:ext cx="287184" cy="224555"/>
          </a:xfrm>
          <a:prstGeom prst="rect">
            <a:avLst/>
          </a:prstGeom>
        </p:spPr>
      </p:pic>
      <p:pic>
        <p:nvPicPr>
          <p:cNvPr id="13" name="Picture 12">
            <a:extLst>
              <a:ext uri="{FF2B5EF4-FFF2-40B4-BE49-F238E27FC236}">
                <a16:creationId xmlns:a16="http://schemas.microsoft.com/office/drawing/2014/main" id="{027B4DD1-95AD-F838-A4AF-D396D3586B69}"/>
              </a:ext>
            </a:extLst>
          </p:cNvPr>
          <p:cNvPicPr>
            <a:picLocks noChangeAspect="1"/>
          </p:cNvPicPr>
          <p:nvPr/>
        </p:nvPicPr>
        <p:blipFill>
          <a:blip r:embed="rId4"/>
          <a:stretch>
            <a:fillRect/>
          </a:stretch>
        </p:blipFill>
        <p:spPr>
          <a:xfrm>
            <a:off x="3572527" y="2630140"/>
            <a:ext cx="2667000" cy="428625"/>
          </a:xfrm>
          <a:prstGeom prst="rect">
            <a:avLst/>
          </a:prstGeom>
        </p:spPr>
      </p:pic>
      <p:pic>
        <p:nvPicPr>
          <p:cNvPr id="15" name="Picture 14">
            <a:extLst>
              <a:ext uri="{FF2B5EF4-FFF2-40B4-BE49-F238E27FC236}">
                <a16:creationId xmlns:a16="http://schemas.microsoft.com/office/drawing/2014/main" id="{EBF9BC3A-B828-5D64-5F7A-2EFEA0E63AF9}"/>
              </a:ext>
            </a:extLst>
          </p:cNvPr>
          <p:cNvPicPr>
            <a:picLocks noChangeAspect="1"/>
          </p:cNvPicPr>
          <p:nvPr/>
        </p:nvPicPr>
        <p:blipFill>
          <a:blip r:embed="rId5"/>
          <a:stretch>
            <a:fillRect/>
          </a:stretch>
        </p:blipFill>
        <p:spPr>
          <a:xfrm>
            <a:off x="3574093" y="3262313"/>
            <a:ext cx="1828800" cy="333375"/>
          </a:xfrm>
          <a:prstGeom prst="rect">
            <a:avLst/>
          </a:prstGeom>
        </p:spPr>
      </p:pic>
      <p:pic>
        <p:nvPicPr>
          <p:cNvPr id="16" name="Picture 15" descr="A black text on a white background&#10;&#10;AI-generated content may be incorrect.">
            <a:extLst>
              <a:ext uri="{FF2B5EF4-FFF2-40B4-BE49-F238E27FC236}">
                <a16:creationId xmlns:a16="http://schemas.microsoft.com/office/drawing/2014/main" id="{4816A52E-8B34-6030-C597-009CB51DC29E}"/>
              </a:ext>
            </a:extLst>
          </p:cNvPr>
          <p:cNvPicPr>
            <a:picLocks noChangeAspect="1"/>
          </p:cNvPicPr>
          <p:nvPr/>
        </p:nvPicPr>
        <p:blipFill>
          <a:blip r:embed="rId6"/>
          <a:stretch>
            <a:fillRect/>
          </a:stretch>
        </p:blipFill>
        <p:spPr>
          <a:xfrm>
            <a:off x="3358346" y="3846468"/>
            <a:ext cx="3262378" cy="501172"/>
          </a:xfrm>
          <a:prstGeom prst="rect">
            <a:avLst/>
          </a:prstGeom>
        </p:spPr>
      </p:pic>
      <p:pic>
        <p:nvPicPr>
          <p:cNvPr id="19" name="Picture 18" descr="A close up of a text&#10;&#10;AI-generated content may be incorrect.">
            <a:extLst>
              <a:ext uri="{FF2B5EF4-FFF2-40B4-BE49-F238E27FC236}">
                <a16:creationId xmlns:a16="http://schemas.microsoft.com/office/drawing/2014/main" id="{08A84875-98D1-E58D-9168-ED841A0BFFF0}"/>
              </a:ext>
            </a:extLst>
          </p:cNvPr>
          <p:cNvPicPr>
            <a:picLocks noChangeAspect="1"/>
          </p:cNvPicPr>
          <p:nvPr/>
        </p:nvPicPr>
        <p:blipFill>
          <a:blip r:embed="rId7"/>
          <a:stretch>
            <a:fillRect/>
          </a:stretch>
        </p:blipFill>
        <p:spPr>
          <a:xfrm>
            <a:off x="3724797" y="4463376"/>
            <a:ext cx="1924051" cy="613907"/>
          </a:xfrm>
          <a:prstGeom prst="rect">
            <a:avLst/>
          </a:prstGeom>
        </p:spPr>
      </p:pic>
      <p:pic>
        <p:nvPicPr>
          <p:cNvPr id="20" name="Picture 19" descr="A close up of a number&#10;&#10;AI-generated content may be incorrect.">
            <a:extLst>
              <a:ext uri="{FF2B5EF4-FFF2-40B4-BE49-F238E27FC236}">
                <a16:creationId xmlns:a16="http://schemas.microsoft.com/office/drawing/2014/main" id="{3B184C72-32EC-9833-7A99-1D72035A4004}"/>
              </a:ext>
            </a:extLst>
          </p:cNvPr>
          <p:cNvPicPr>
            <a:picLocks noChangeAspect="1"/>
          </p:cNvPicPr>
          <p:nvPr/>
        </p:nvPicPr>
        <p:blipFill>
          <a:blip r:embed="rId8"/>
          <a:stretch>
            <a:fillRect/>
          </a:stretch>
        </p:blipFill>
        <p:spPr>
          <a:xfrm>
            <a:off x="3624980" y="5223418"/>
            <a:ext cx="2019300" cy="523875"/>
          </a:xfrm>
          <a:prstGeom prst="rect">
            <a:avLst/>
          </a:prstGeom>
        </p:spPr>
      </p:pic>
      <p:pic>
        <p:nvPicPr>
          <p:cNvPr id="21" name="Picture 20" descr="A math equation with black text&#10;&#10;AI-generated content may be incorrect.">
            <a:extLst>
              <a:ext uri="{FF2B5EF4-FFF2-40B4-BE49-F238E27FC236}">
                <a16:creationId xmlns:a16="http://schemas.microsoft.com/office/drawing/2014/main" id="{D278EFBA-69CA-F640-E4C3-2CDF3145A7EA}"/>
              </a:ext>
            </a:extLst>
          </p:cNvPr>
          <p:cNvPicPr>
            <a:picLocks noChangeAspect="1"/>
          </p:cNvPicPr>
          <p:nvPr/>
        </p:nvPicPr>
        <p:blipFill>
          <a:blip r:embed="rId9"/>
          <a:stretch>
            <a:fillRect/>
          </a:stretch>
        </p:blipFill>
        <p:spPr>
          <a:xfrm>
            <a:off x="3658317" y="5900998"/>
            <a:ext cx="1952625" cy="504825"/>
          </a:xfrm>
          <a:prstGeom prst="rect">
            <a:avLst/>
          </a:prstGeom>
        </p:spPr>
      </p:pic>
    </p:spTree>
    <p:extLst>
      <p:ext uri="{BB962C8B-B14F-4D97-AF65-F5344CB8AC3E}">
        <p14:creationId xmlns:p14="http://schemas.microsoft.com/office/powerpoint/2010/main" val="6625868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 dockstate="right" visibility="0" width="438" row="1">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BCD039B6-C6AB-492A-94BF-C46AF895D2E7}">
  <we:reference id="WA200007130" version="1.0.0.1" store="en-US" storeType="omex"/>
  <we:alternateReferences>
    <we:reference id="WA200007130" version="1.0.0.1" store="en-US"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73D784B2-E216-4A14-BE4B-F0CA301E2B20}">
  <we:reference id="WA200005566" version="3.0.0.3" store="en-US" storeType="omex"/>
  <we:alternateReferences>
    <we:reference id="WA200005566" version="3.0.0.3"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20</Slides>
  <Notes>1</Notes>
  <HiddenSlides>0</HiddenSlides>
  <ScaleCrop>false</ScaleCrop>
  <HeadingPairs>
    <vt:vector size="4" baseType="variant">
      <vt:variant>
        <vt:lpstr>Theme</vt:lpstr>
      </vt:variant>
      <vt:variant>
        <vt:i4>2</vt:i4>
      </vt:variant>
      <vt:variant>
        <vt:lpstr>Slide Titles</vt:lpstr>
      </vt:variant>
      <vt:variant>
        <vt:i4>20</vt:i4>
      </vt:variant>
    </vt:vector>
  </HeadingPairs>
  <TitlesOfParts>
    <vt:vector size="22" baseType="lpstr">
      <vt:lpstr>Office Theme</vt:lpstr>
      <vt:lpstr>Custom Design</vt:lpstr>
      <vt:lpstr>PowerPoint Presentation</vt:lpstr>
      <vt:lpstr>Weekly report: Team Gearbox, Brake, Coupling </vt:lpstr>
      <vt:lpstr>List of Content</vt:lpstr>
      <vt:lpstr>Gearbox parameter calculation –Updated planetary stages 1st and 2nd</vt:lpstr>
      <vt:lpstr>Gearbox parameter</vt:lpstr>
      <vt:lpstr>                                            Gearbox Torque calculation</vt:lpstr>
      <vt:lpstr>Gears geometry calculation</vt:lpstr>
      <vt:lpstr>Bending and contact stress for gears</vt:lpstr>
      <vt:lpstr> Force analysis, Stress, and Safety Factors (Zr-Ring gear)</vt:lpstr>
      <vt:lpstr>Bending and contact stress for gears</vt:lpstr>
      <vt:lpstr>                                            Gearbox elastomeric calculation</vt:lpstr>
      <vt:lpstr>                                            Elastomeric bolts selection</vt:lpstr>
      <vt:lpstr>                                            Elastomeric bolts selection M48</vt:lpstr>
      <vt:lpstr> </vt:lpstr>
      <vt:lpstr> </vt:lpstr>
      <vt:lpstr> </vt:lpstr>
      <vt:lpstr> </vt:lpstr>
      <vt:lpstr>                                          Coupling Torque calculation</vt:lpstr>
      <vt:lpstr> </vt:lpstr>
      <vt:lpstr>Bibliography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Weekly report lidar-assisted control group</dc:title>
  <dc:creator>Federico De Mita</dc:creator>
  <cp:revision>511</cp:revision>
  <dcterms:created xsi:type="dcterms:W3CDTF">2025-07-21T13:11:31Z</dcterms:created>
  <dcterms:modified xsi:type="dcterms:W3CDTF">2025-12-22T22:53:57Z</dcterms:modified>
</cp:coreProperties>
</file>